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69"/>
  </p:notesMasterIdLst>
  <p:sldIdLst>
    <p:sldId id="256" r:id="rId2"/>
    <p:sldId id="338" r:id="rId3"/>
    <p:sldId id="339" r:id="rId4"/>
    <p:sldId id="340" r:id="rId5"/>
    <p:sldId id="345" r:id="rId6"/>
    <p:sldId id="341" r:id="rId7"/>
    <p:sldId id="343" r:id="rId8"/>
    <p:sldId id="344" r:id="rId9"/>
    <p:sldId id="402" r:id="rId10"/>
    <p:sldId id="346" r:id="rId11"/>
    <p:sldId id="347" r:id="rId12"/>
    <p:sldId id="348" r:id="rId13"/>
    <p:sldId id="349" r:id="rId14"/>
    <p:sldId id="350" r:id="rId15"/>
    <p:sldId id="351" r:id="rId16"/>
    <p:sldId id="352" r:id="rId17"/>
    <p:sldId id="353" r:id="rId18"/>
    <p:sldId id="354" r:id="rId19"/>
    <p:sldId id="355" r:id="rId20"/>
    <p:sldId id="356" r:id="rId21"/>
    <p:sldId id="357" r:id="rId22"/>
    <p:sldId id="358" r:id="rId23"/>
    <p:sldId id="359" r:id="rId24"/>
    <p:sldId id="360" r:id="rId25"/>
    <p:sldId id="361" r:id="rId26"/>
    <p:sldId id="362" r:id="rId27"/>
    <p:sldId id="363" r:id="rId28"/>
    <p:sldId id="364" r:id="rId29"/>
    <p:sldId id="365" r:id="rId30"/>
    <p:sldId id="366" r:id="rId31"/>
    <p:sldId id="367" r:id="rId32"/>
    <p:sldId id="368" r:id="rId33"/>
    <p:sldId id="369" r:id="rId34"/>
    <p:sldId id="370" r:id="rId35"/>
    <p:sldId id="371" r:id="rId36"/>
    <p:sldId id="372" r:id="rId37"/>
    <p:sldId id="373" r:id="rId38"/>
    <p:sldId id="374" r:id="rId39"/>
    <p:sldId id="375" r:id="rId40"/>
    <p:sldId id="379" r:id="rId41"/>
    <p:sldId id="376" r:id="rId42"/>
    <p:sldId id="378" r:id="rId43"/>
    <p:sldId id="377" r:id="rId44"/>
    <p:sldId id="380" r:id="rId45"/>
    <p:sldId id="381" r:id="rId46"/>
    <p:sldId id="382" r:id="rId47"/>
    <p:sldId id="383" r:id="rId48"/>
    <p:sldId id="384" r:id="rId49"/>
    <p:sldId id="385" r:id="rId50"/>
    <p:sldId id="386" r:id="rId51"/>
    <p:sldId id="387" r:id="rId52"/>
    <p:sldId id="388" r:id="rId53"/>
    <p:sldId id="389" r:id="rId54"/>
    <p:sldId id="390" r:id="rId55"/>
    <p:sldId id="391" r:id="rId56"/>
    <p:sldId id="392" r:id="rId57"/>
    <p:sldId id="393" r:id="rId58"/>
    <p:sldId id="394" r:id="rId59"/>
    <p:sldId id="395" r:id="rId60"/>
    <p:sldId id="396" r:id="rId61"/>
    <p:sldId id="397" r:id="rId62"/>
    <p:sldId id="398" r:id="rId63"/>
    <p:sldId id="399" r:id="rId64"/>
    <p:sldId id="400" r:id="rId65"/>
    <p:sldId id="401" r:id="rId66"/>
    <p:sldId id="342" r:id="rId67"/>
    <p:sldId id="30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drigo Silva Vilela Eiras" initials="RSVE" lastIdx="1" clrIdx="0">
    <p:extLst>
      <p:ext uri="{19B8F6BF-5375-455C-9EA6-DF929625EA0E}">
        <p15:presenceInfo xmlns:p15="http://schemas.microsoft.com/office/powerpoint/2012/main" userId="5a0b5dc983a375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61293F-ABCC-4FC0-9A98-B2DD25DC5D45}" v="1" dt="2022-02-17T21:12:41.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82217" autoAdjust="0"/>
  </p:normalViewPr>
  <p:slideViewPr>
    <p:cSldViewPr snapToGrid="0">
      <p:cViewPr varScale="1">
        <p:scale>
          <a:sx n="91" d="100"/>
          <a:sy n="91" d="100"/>
        </p:scale>
        <p:origin x="123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FCB4C-FFC9-48D8-B722-6AD7268EA923}" type="datetimeFigureOut">
              <a:rPr lang="en-US" smtClean="0"/>
              <a:t>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A5139-94D8-45C7-97EA-618CB9E1AEC1}" type="slidenum">
              <a:rPr lang="en-US" smtClean="0"/>
              <a:t>‹#›</a:t>
            </a:fld>
            <a:endParaRPr lang="en-US"/>
          </a:p>
        </p:txBody>
      </p:sp>
    </p:spTree>
    <p:extLst>
      <p:ext uri="{BB962C8B-B14F-4D97-AF65-F5344CB8AC3E}">
        <p14:creationId xmlns:p14="http://schemas.microsoft.com/office/powerpoint/2010/main" val="203345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a:t>
            </a:fld>
            <a:endParaRPr lang="en-US"/>
          </a:p>
        </p:txBody>
      </p:sp>
    </p:spTree>
    <p:extLst>
      <p:ext uri="{BB962C8B-B14F-4D97-AF65-F5344CB8AC3E}">
        <p14:creationId xmlns:p14="http://schemas.microsoft.com/office/powerpoint/2010/main" val="88791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10</a:t>
            </a:fld>
            <a:endParaRPr lang="en-US"/>
          </a:p>
        </p:txBody>
      </p:sp>
    </p:spTree>
    <p:extLst>
      <p:ext uri="{BB962C8B-B14F-4D97-AF65-F5344CB8AC3E}">
        <p14:creationId xmlns:p14="http://schemas.microsoft.com/office/powerpoint/2010/main" val="105951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11</a:t>
            </a:fld>
            <a:endParaRPr lang="en-US"/>
          </a:p>
        </p:txBody>
      </p:sp>
    </p:spTree>
    <p:extLst>
      <p:ext uri="{BB962C8B-B14F-4D97-AF65-F5344CB8AC3E}">
        <p14:creationId xmlns:p14="http://schemas.microsoft.com/office/powerpoint/2010/main" val="146524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13</a:t>
            </a:fld>
            <a:endParaRPr lang="en-US"/>
          </a:p>
        </p:txBody>
      </p:sp>
    </p:spTree>
    <p:extLst>
      <p:ext uri="{BB962C8B-B14F-4D97-AF65-F5344CB8AC3E}">
        <p14:creationId xmlns:p14="http://schemas.microsoft.com/office/powerpoint/2010/main" val="1111306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14</a:t>
            </a:fld>
            <a:endParaRPr lang="en-US"/>
          </a:p>
        </p:txBody>
      </p:sp>
    </p:spTree>
    <p:extLst>
      <p:ext uri="{BB962C8B-B14F-4D97-AF65-F5344CB8AC3E}">
        <p14:creationId xmlns:p14="http://schemas.microsoft.com/office/powerpoint/2010/main" val="81367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15</a:t>
            </a:fld>
            <a:endParaRPr lang="en-US"/>
          </a:p>
        </p:txBody>
      </p:sp>
    </p:spTree>
    <p:extLst>
      <p:ext uri="{BB962C8B-B14F-4D97-AF65-F5344CB8AC3E}">
        <p14:creationId xmlns:p14="http://schemas.microsoft.com/office/powerpoint/2010/main" val="3932043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16</a:t>
            </a:fld>
            <a:endParaRPr lang="en-US"/>
          </a:p>
        </p:txBody>
      </p:sp>
    </p:spTree>
    <p:extLst>
      <p:ext uri="{BB962C8B-B14F-4D97-AF65-F5344CB8AC3E}">
        <p14:creationId xmlns:p14="http://schemas.microsoft.com/office/powerpoint/2010/main" val="2622887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17</a:t>
            </a:fld>
            <a:endParaRPr lang="en-US"/>
          </a:p>
        </p:txBody>
      </p:sp>
    </p:spTree>
    <p:extLst>
      <p:ext uri="{BB962C8B-B14F-4D97-AF65-F5344CB8AC3E}">
        <p14:creationId xmlns:p14="http://schemas.microsoft.com/office/powerpoint/2010/main" val="437772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18</a:t>
            </a:fld>
            <a:endParaRPr lang="en-US"/>
          </a:p>
        </p:txBody>
      </p:sp>
    </p:spTree>
    <p:extLst>
      <p:ext uri="{BB962C8B-B14F-4D97-AF65-F5344CB8AC3E}">
        <p14:creationId xmlns:p14="http://schemas.microsoft.com/office/powerpoint/2010/main" val="3489290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19</a:t>
            </a:fld>
            <a:endParaRPr lang="en-US"/>
          </a:p>
        </p:txBody>
      </p:sp>
    </p:spTree>
    <p:extLst>
      <p:ext uri="{BB962C8B-B14F-4D97-AF65-F5344CB8AC3E}">
        <p14:creationId xmlns:p14="http://schemas.microsoft.com/office/powerpoint/2010/main" val="72101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20</a:t>
            </a:fld>
            <a:endParaRPr lang="en-US"/>
          </a:p>
        </p:txBody>
      </p:sp>
    </p:spTree>
    <p:extLst>
      <p:ext uri="{BB962C8B-B14F-4D97-AF65-F5344CB8AC3E}">
        <p14:creationId xmlns:p14="http://schemas.microsoft.com/office/powerpoint/2010/main" val="3405491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a:t>
            </a:fld>
            <a:endParaRPr lang="en-US"/>
          </a:p>
        </p:txBody>
      </p:sp>
    </p:spTree>
    <p:extLst>
      <p:ext uri="{BB962C8B-B14F-4D97-AF65-F5344CB8AC3E}">
        <p14:creationId xmlns:p14="http://schemas.microsoft.com/office/powerpoint/2010/main" val="2426535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21</a:t>
            </a:fld>
            <a:endParaRPr lang="en-US"/>
          </a:p>
        </p:txBody>
      </p:sp>
    </p:spTree>
    <p:extLst>
      <p:ext uri="{BB962C8B-B14F-4D97-AF65-F5344CB8AC3E}">
        <p14:creationId xmlns:p14="http://schemas.microsoft.com/office/powerpoint/2010/main" val="810686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22</a:t>
            </a:fld>
            <a:endParaRPr lang="en-US"/>
          </a:p>
        </p:txBody>
      </p:sp>
    </p:spTree>
    <p:extLst>
      <p:ext uri="{BB962C8B-B14F-4D97-AF65-F5344CB8AC3E}">
        <p14:creationId xmlns:p14="http://schemas.microsoft.com/office/powerpoint/2010/main" val="2467894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23</a:t>
            </a:fld>
            <a:endParaRPr lang="en-US"/>
          </a:p>
        </p:txBody>
      </p:sp>
    </p:spTree>
    <p:extLst>
      <p:ext uri="{BB962C8B-B14F-4D97-AF65-F5344CB8AC3E}">
        <p14:creationId xmlns:p14="http://schemas.microsoft.com/office/powerpoint/2010/main" val="3126637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24</a:t>
            </a:fld>
            <a:endParaRPr lang="en-US"/>
          </a:p>
        </p:txBody>
      </p:sp>
    </p:spTree>
    <p:extLst>
      <p:ext uri="{BB962C8B-B14F-4D97-AF65-F5344CB8AC3E}">
        <p14:creationId xmlns:p14="http://schemas.microsoft.com/office/powerpoint/2010/main" val="3957213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25</a:t>
            </a:fld>
            <a:endParaRPr lang="en-US"/>
          </a:p>
        </p:txBody>
      </p:sp>
    </p:spTree>
    <p:extLst>
      <p:ext uri="{BB962C8B-B14F-4D97-AF65-F5344CB8AC3E}">
        <p14:creationId xmlns:p14="http://schemas.microsoft.com/office/powerpoint/2010/main" val="551766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26</a:t>
            </a:fld>
            <a:endParaRPr lang="en-US"/>
          </a:p>
        </p:txBody>
      </p:sp>
    </p:spTree>
    <p:extLst>
      <p:ext uri="{BB962C8B-B14F-4D97-AF65-F5344CB8AC3E}">
        <p14:creationId xmlns:p14="http://schemas.microsoft.com/office/powerpoint/2010/main" val="3805833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27</a:t>
            </a:fld>
            <a:endParaRPr lang="en-US"/>
          </a:p>
        </p:txBody>
      </p:sp>
    </p:spTree>
    <p:extLst>
      <p:ext uri="{BB962C8B-B14F-4D97-AF65-F5344CB8AC3E}">
        <p14:creationId xmlns:p14="http://schemas.microsoft.com/office/powerpoint/2010/main" val="4242400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28</a:t>
            </a:fld>
            <a:endParaRPr lang="en-US"/>
          </a:p>
        </p:txBody>
      </p:sp>
    </p:spTree>
    <p:extLst>
      <p:ext uri="{BB962C8B-B14F-4D97-AF65-F5344CB8AC3E}">
        <p14:creationId xmlns:p14="http://schemas.microsoft.com/office/powerpoint/2010/main" val="3005032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29</a:t>
            </a:fld>
            <a:endParaRPr lang="en-US"/>
          </a:p>
        </p:txBody>
      </p:sp>
    </p:spTree>
    <p:extLst>
      <p:ext uri="{BB962C8B-B14F-4D97-AF65-F5344CB8AC3E}">
        <p14:creationId xmlns:p14="http://schemas.microsoft.com/office/powerpoint/2010/main" val="1001921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30</a:t>
            </a:fld>
            <a:endParaRPr lang="en-US"/>
          </a:p>
        </p:txBody>
      </p:sp>
    </p:spTree>
    <p:extLst>
      <p:ext uri="{BB962C8B-B14F-4D97-AF65-F5344CB8AC3E}">
        <p14:creationId xmlns:p14="http://schemas.microsoft.com/office/powerpoint/2010/main" val="1040880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a:t>
            </a:fld>
            <a:endParaRPr lang="en-US"/>
          </a:p>
        </p:txBody>
      </p:sp>
    </p:spTree>
    <p:extLst>
      <p:ext uri="{BB962C8B-B14F-4D97-AF65-F5344CB8AC3E}">
        <p14:creationId xmlns:p14="http://schemas.microsoft.com/office/powerpoint/2010/main" val="645662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31</a:t>
            </a:fld>
            <a:endParaRPr lang="en-US"/>
          </a:p>
        </p:txBody>
      </p:sp>
    </p:spTree>
    <p:extLst>
      <p:ext uri="{BB962C8B-B14F-4D97-AF65-F5344CB8AC3E}">
        <p14:creationId xmlns:p14="http://schemas.microsoft.com/office/powerpoint/2010/main" val="4178041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32</a:t>
            </a:fld>
            <a:endParaRPr lang="en-US"/>
          </a:p>
        </p:txBody>
      </p:sp>
    </p:spTree>
    <p:extLst>
      <p:ext uri="{BB962C8B-B14F-4D97-AF65-F5344CB8AC3E}">
        <p14:creationId xmlns:p14="http://schemas.microsoft.com/office/powerpoint/2010/main" val="3317950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34</a:t>
            </a:fld>
            <a:endParaRPr lang="en-US"/>
          </a:p>
        </p:txBody>
      </p:sp>
    </p:spTree>
    <p:extLst>
      <p:ext uri="{BB962C8B-B14F-4D97-AF65-F5344CB8AC3E}">
        <p14:creationId xmlns:p14="http://schemas.microsoft.com/office/powerpoint/2010/main" val="3738103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35</a:t>
            </a:fld>
            <a:endParaRPr lang="en-US"/>
          </a:p>
        </p:txBody>
      </p:sp>
    </p:spTree>
    <p:extLst>
      <p:ext uri="{BB962C8B-B14F-4D97-AF65-F5344CB8AC3E}">
        <p14:creationId xmlns:p14="http://schemas.microsoft.com/office/powerpoint/2010/main" val="3831906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36</a:t>
            </a:fld>
            <a:endParaRPr lang="en-US"/>
          </a:p>
        </p:txBody>
      </p:sp>
    </p:spTree>
    <p:extLst>
      <p:ext uri="{BB962C8B-B14F-4D97-AF65-F5344CB8AC3E}">
        <p14:creationId xmlns:p14="http://schemas.microsoft.com/office/powerpoint/2010/main" val="1812145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37</a:t>
            </a:fld>
            <a:endParaRPr lang="en-US"/>
          </a:p>
        </p:txBody>
      </p:sp>
    </p:spTree>
    <p:extLst>
      <p:ext uri="{BB962C8B-B14F-4D97-AF65-F5344CB8AC3E}">
        <p14:creationId xmlns:p14="http://schemas.microsoft.com/office/powerpoint/2010/main" val="281579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38</a:t>
            </a:fld>
            <a:endParaRPr lang="en-US"/>
          </a:p>
        </p:txBody>
      </p:sp>
    </p:spTree>
    <p:extLst>
      <p:ext uri="{BB962C8B-B14F-4D97-AF65-F5344CB8AC3E}">
        <p14:creationId xmlns:p14="http://schemas.microsoft.com/office/powerpoint/2010/main" val="698914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br>
              <a:rPr lang="pt-BR" dirty="0"/>
            </a:br>
            <a:r>
              <a:rPr lang="pt-BR" b="0" i="0" dirty="0">
                <a:solidFill>
                  <a:srgbClr val="202124"/>
                </a:solidFill>
                <a:effectLst/>
                <a:latin typeface="arial" panose="020B0604020202020204" pitchFamily="34" charset="0"/>
              </a:rPr>
              <a:t>A partir da </a:t>
            </a:r>
            <a:r>
              <a:rPr lang="pt-BR" b="1" i="0" dirty="0">
                <a:solidFill>
                  <a:srgbClr val="202124"/>
                </a:solidFill>
                <a:effectLst/>
                <a:latin typeface="arial" panose="020B0604020202020204" pitchFamily="34" charset="0"/>
              </a:rPr>
              <a:t>3</a:t>
            </a:r>
            <a:r>
              <a:rPr lang="pt-BR" b="0" i="0" dirty="0">
                <a:solidFill>
                  <a:srgbClr val="202124"/>
                </a:solidFill>
                <a:effectLst/>
                <a:latin typeface="arial" panose="020B0604020202020204" pitchFamily="34" charset="0"/>
              </a:rPr>
              <a:t>° </a:t>
            </a:r>
            <a:r>
              <a:rPr lang="pt-BR" b="1" i="0" dirty="0">
                <a:solidFill>
                  <a:srgbClr val="202124"/>
                </a:solidFill>
                <a:effectLst/>
                <a:latin typeface="arial" panose="020B0604020202020204" pitchFamily="34" charset="0"/>
              </a:rPr>
              <a:t>forma normal</a:t>
            </a:r>
            <a:r>
              <a:rPr lang="pt-BR" b="0" i="0" dirty="0">
                <a:solidFill>
                  <a:srgbClr val="202124"/>
                </a:solidFill>
                <a:effectLst/>
                <a:latin typeface="arial" panose="020B0604020202020204" pitchFamily="34" charset="0"/>
              </a:rPr>
              <a:t> diz-se que o banco de dados já se encontra normalizado. A FNBC, a 4FN e a 5FN são usadas para refinar ainda mais o banco. No entanto alguns projetos decidem parar na 3FN pois as outras </a:t>
            </a:r>
            <a:r>
              <a:rPr lang="pt-BR" b="1" i="0" dirty="0">
                <a:solidFill>
                  <a:srgbClr val="202124"/>
                </a:solidFill>
                <a:effectLst/>
                <a:latin typeface="arial" panose="020B0604020202020204" pitchFamily="34" charset="0"/>
              </a:rPr>
              <a:t>formas</a:t>
            </a:r>
            <a:r>
              <a:rPr lang="pt-BR" b="0" i="0" dirty="0">
                <a:solidFill>
                  <a:srgbClr val="202124"/>
                </a:solidFill>
                <a:effectLst/>
                <a:latin typeface="arial" panose="020B0604020202020204" pitchFamily="34" charset="0"/>
              </a:rPr>
              <a:t>, dependendo da situação, podem exigir um pouco mais de processamento.</a:t>
            </a:r>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39</a:t>
            </a:fld>
            <a:endParaRPr lang="en-US"/>
          </a:p>
        </p:txBody>
      </p:sp>
    </p:spTree>
    <p:extLst>
      <p:ext uri="{BB962C8B-B14F-4D97-AF65-F5344CB8AC3E}">
        <p14:creationId xmlns:p14="http://schemas.microsoft.com/office/powerpoint/2010/main" val="10162663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41</a:t>
            </a:fld>
            <a:endParaRPr lang="en-US"/>
          </a:p>
        </p:txBody>
      </p:sp>
    </p:spTree>
    <p:extLst>
      <p:ext uri="{BB962C8B-B14F-4D97-AF65-F5344CB8AC3E}">
        <p14:creationId xmlns:p14="http://schemas.microsoft.com/office/powerpoint/2010/main" val="2760648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4FN</a:t>
            </a:r>
            <a:r>
              <a:rPr lang="pt-BR" dirty="0"/>
              <a:t> e 5FN</a:t>
            </a:r>
          </a:p>
          <a:p>
            <a:r>
              <a:rPr lang="pt-BR" dirty="0"/>
              <a:t>Chave candidata e Fator </a:t>
            </a:r>
            <a:r>
              <a:rPr lang="pt-BR" dirty="0" err="1"/>
              <a:t>multivalor</a:t>
            </a:r>
            <a:endParaRPr lang="en-US"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42</a:t>
            </a:fld>
            <a:endParaRPr lang="en-US"/>
          </a:p>
        </p:txBody>
      </p:sp>
    </p:spTree>
    <p:extLst>
      <p:ext uri="{BB962C8B-B14F-4D97-AF65-F5344CB8AC3E}">
        <p14:creationId xmlns:p14="http://schemas.microsoft.com/office/powerpoint/2010/main" val="3349075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a:t>
            </a:fld>
            <a:endParaRPr lang="en-US"/>
          </a:p>
        </p:txBody>
      </p:sp>
    </p:spTree>
    <p:extLst>
      <p:ext uri="{BB962C8B-B14F-4D97-AF65-F5344CB8AC3E}">
        <p14:creationId xmlns:p14="http://schemas.microsoft.com/office/powerpoint/2010/main" val="3669785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43</a:t>
            </a:fld>
            <a:endParaRPr lang="en-US"/>
          </a:p>
        </p:txBody>
      </p:sp>
    </p:spTree>
    <p:extLst>
      <p:ext uri="{BB962C8B-B14F-4D97-AF65-F5344CB8AC3E}">
        <p14:creationId xmlns:p14="http://schemas.microsoft.com/office/powerpoint/2010/main" val="3674794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Uma </a:t>
            </a:r>
            <a:r>
              <a:rPr lang="en-US" dirty="0" err="1">
                <a:solidFill>
                  <a:schemeClr val="tx1">
                    <a:lumMod val="75000"/>
                    <a:lumOff val="25000"/>
                  </a:schemeClr>
                </a:solidFill>
              </a:rPr>
              <a:t>relação</a:t>
            </a:r>
            <a:r>
              <a:rPr lang="en-US" dirty="0">
                <a:solidFill>
                  <a:schemeClr val="tx1">
                    <a:lumMod val="75000"/>
                    <a:lumOff val="25000"/>
                  </a:schemeClr>
                </a:solidFill>
              </a:rPr>
              <a:t> </a:t>
            </a:r>
            <a:r>
              <a:rPr lang="en-US" dirty="0" err="1">
                <a:solidFill>
                  <a:schemeClr val="tx1">
                    <a:lumMod val="75000"/>
                    <a:lumOff val="25000"/>
                  </a:schemeClr>
                </a:solidFill>
              </a:rPr>
              <a:t>está</a:t>
            </a:r>
            <a:r>
              <a:rPr lang="en-US" dirty="0">
                <a:solidFill>
                  <a:schemeClr val="tx1">
                    <a:lumMod val="75000"/>
                    <a:lumOff val="25000"/>
                  </a:schemeClr>
                </a:solidFill>
              </a:rPr>
              <a:t> </a:t>
            </a:r>
            <a:r>
              <a:rPr lang="en-US" dirty="0" err="1">
                <a:solidFill>
                  <a:schemeClr val="tx1">
                    <a:lumMod val="75000"/>
                    <a:lumOff val="25000"/>
                  </a:schemeClr>
                </a:solidFill>
              </a:rPr>
              <a:t>na</a:t>
            </a:r>
            <a:r>
              <a:rPr lang="en-US" dirty="0">
                <a:solidFill>
                  <a:schemeClr val="tx1">
                    <a:lumMod val="75000"/>
                    <a:lumOff val="25000"/>
                  </a:schemeClr>
                </a:solidFill>
              </a:rPr>
              <a:t> </a:t>
            </a:r>
            <a:r>
              <a:rPr lang="en-US" dirty="0" err="1">
                <a:solidFill>
                  <a:schemeClr val="tx1">
                    <a:lumMod val="75000"/>
                    <a:lumOff val="25000"/>
                  </a:schemeClr>
                </a:solidFill>
              </a:rPr>
              <a:t>Primeira</a:t>
            </a:r>
            <a:r>
              <a:rPr lang="en-US" dirty="0">
                <a:solidFill>
                  <a:schemeClr val="tx1">
                    <a:lumMod val="75000"/>
                    <a:lumOff val="25000"/>
                  </a:schemeClr>
                </a:solidFill>
              </a:rPr>
              <a:t> Forma Normal (1FN) se </a:t>
            </a:r>
            <a:r>
              <a:rPr lang="en-US" dirty="0" err="1">
                <a:solidFill>
                  <a:schemeClr val="tx1">
                    <a:lumMod val="75000"/>
                    <a:lumOff val="25000"/>
                  </a:schemeClr>
                </a:solidFill>
              </a:rPr>
              <a:t>contém</a:t>
            </a:r>
            <a:r>
              <a:rPr lang="en-US" dirty="0">
                <a:solidFill>
                  <a:schemeClr val="tx1">
                    <a:lumMod val="75000"/>
                    <a:lumOff val="25000"/>
                  </a:schemeClr>
                </a:solidFill>
              </a:rPr>
              <a:t> </a:t>
            </a:r>
            <a:r>
              <a:rPr lang="en-US" dirty="0" err="1">
                <a:solidFill>
                  <a:schemeClr val="tx1">
                    <a:lumMod val="75000"/>
                    <a:lumOff val="25000"/>
                  </a:schemeClr>
                </a:solidFill>
              </a:rPr>
              <a:t>apenas</a:t>
            </a:r>
            <a:r>
              <a:rPr lang="en-US" dirty="0">
                <a:solidFill>
                  <a:schemeClr val="tx1">
                    <a:lumMod val="75000"/>
                    <a:lumOff val="25000"/>
                  </a:schemeClr>
                </a:solidFill>
              </a:rPr>
              <a:t> </a:t>
            </a:r>
            <a:r>
              <a:rPr lang="en-US" dirty="0" err="1">
                <a:solidFill>
                  <a:schemeClr val="tx1">
                    <a:lumMod val="75000"/>
                    <a:lumOff val="25000"/>
                  </a:schemeClr>
                </a:solidFill>
              </a:rPr>
              <a:t>atributos</a:t>
            </a:r>
            <a:r>
              <a:rPr lang="en-US" dirty="0">
                <a:solidFill>
                  <a:schemeClr val="tx1">
                    <a:lumMod val="75000"/>
                    <a:lumOff val="25000"/>
                  </a:schemeClr>
                </a:solidFill>
              </a:rPr>
              <a:t> </a:t>
            </a:r>
            <a:r>
              <a:rPr lang="en-US" dirty="0" err="1">
                <a:solidFill>
                  <a:schemeClr val="tx1">
                    <a:lumMod val="75000"/>
                    <a:lumOff val="25000"/>
                  </a:schemeClr>
                </a:solidFill>
              </a:rPr>
              <a:t>atômicos</a:t>
            </a:r>
            <a:r>
              <a:rPr lang="en-US" dirty="0">
                <a:solidFill>
                  <a:schemeClr val="tx1">
                    <a:lumMod val="75000"/>
                    <a:lumOff val="25000"/>
                  </a:schemeClr>
                </a:solidFill>
              </a:rPr>
              <a:t> </a:t>
            </a:r>
          </a:p>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44</a:t>
            </a:fld>
            <a:endParaRPr lang="en-US"/>
          </a:p>
        </p:txBody>
      </p:sp>
    </p:spTree>
    <p:extLst>
      <p:ext uri="{BB962C8B-B14F-4D97-AF65-F5344CB8AC3E}">
        <p14:creationId xmlns:p14="http://schemas.microsoft.com/office/powerpoint/2010/main" val="2841685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45</a:t>
            </a:fld>
            <a:endParaRPr lang="en-US"/>
          </a:p>
        </p:txBody>
      </p:sp>
    </p:spTree>
    <p:extLst>
      <p:ext uri="{BB962C8B-B14F-4D97-AF65-F5344CB8AC3E}">
        <p14:creationId xmlns:p14="http://schemas.microsoft.com/office/powerpoint/2010/main" val="3763025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46</a:t>
            </a:fld>
            <a:endParaRPr lang="en-US"/>
          </a:p>
        </p:txBody>
      </p:sp>
    </p:spTree>
    <p:extLst>
      <p:ext uri="{BB962C8B-B14F-4D97-AF65-F5344CB8AC3E}">
        <p14:creationId xmlns:p14="http://schemas.microsoft.com/office/powerpoint/2010/main" val="1683641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47</a:t>
            </a:fld>
            <a:endParaRPr lang="en-US"/>
          </a:p>
        </p:txBody>
      </p:sp>
    </p:spTree>
    <p:extLst>
      <p:ext uri="{BB962C8B-B14F-4D97-AF65-F5344CB8AC3E}">
        <p14:creationId xmlns:p14="http://schemas.microsoft.com/office/powerpoint/2010/main" val="2961200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48</a:t>
            </a:fld>
            <a:endParaRPr lang="en-US"/>
          </a:p>
        </p:txBody>
      </p:sp>
    </p:spTree>
    <p:extLst>
      <p:ext uri="{BB962C8B-B14F-4D97-AF65-F5344CB8AC3E}">
        <p14:creationId xmlns:p14="http://schemas.microsoft.com/office/powerpoint/2010/main" val="2010957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49</a:t>
            </a:fld>
            <a:endParaRPr lang="en-US"/>
          </a:p>
        </p:txBody>
      </p:sp>
    </p:spTree>
    <p:extLst>
      <p:ext uri="{BB962C8B-B14F-4D97-AF65-F5344CB8AC3E}">
        <p14:creationId xmlns:p14="http://schemas.microsoft.com/office/powerpoint/2010/main" val="4133352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pt-BR" dirty="0">
                <a:cs typeface="Times New Roman" panose="02020603050405020304" pitchFamily="18" charset="0"/>
              </a:rPr>
              <a:t>Uma relação está na Segunda Forma Normal (2FN) se estiver na 1FN e cada atributo não chave for totalmente dependente da chave primária, sem que ocorram dependências parciais</a:t>
            </a:r>
            <a:r>
              <a:rPr lang="pt-BR" altLang="pt-BR" dirty="0"/>
              <a:t> </a:t>
            </a:r>
          </a:p>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50</a:t>
            </a:fld>
            <a:endParaRPr lang="en-US"/>
          </a:p>
        </p:txBody>
      </p:sp>
    </p:spTree>
    <p:extLst>
      <p:ext uri="{BB962C8B-B14F-4D97-AF65-F5344CB8AC3E}">
        <p14:creationId xmlns:p14="http://schemas.microsoft.com/office/powerpoint/2010/main" val="2933681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51</a:t>
            </a:fld>
            <a:endParaRPr lang="en-US"/>
          </a:p>
        </p:txBody>
      </p:sp>
    </p:spTree>
    <p:extLst>
      <p:ext uri="{BB962C8B-B14F-4D97-AF65-F5344CB8AC3E}">
        <p14:creationId xmlns:p14="http://schemas.microsoft.com/office/powerpoint/2010/main" val="3478620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52</a:t>
            </a:fld>
            <a:endParaRPr lang="en-US"/>
          </a:p>
        </p:txBody>
      </p:sp>
    </p:spTree>
    <p:extLst>
      <p:ext uri="{BB962C8B-B14F-4D97-AF65-F5344CB8AC3E}">
        <p14:creationId xmlns:p14="http://schemas.microsoft.com/office/powerpoint/2010/main" val="3326348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a:t>
            </a:fld>
            <a:endParaRPr lang="en-US"/>
          </a:p>
        </p:txBody>
      </p:sp>
    </p:spTree>
    <p:extLst>
      <p:ext uri="{BB962C8B-B14F-4D97-AF65-F5344CB8AC3E}">
        <p14:creationId xmlns:p14="http://schemas.microsoft.com/office/powerpoint/2010/main" val="1378710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53</a:t>
            </a:fld>
            <a:endParaRPr lang="en-US"/>
          </a:p>
        </p:txBody>
      </p:sp>
    </p:spTree>
    <p:extLst>
      <p:ext uri="{BB962C8B-B14F-4D97-AF65-F5344CB8AC3E}">
        <p14:creationId xmlns:p14="http://schemas.microsoft.com/office/powerpoint/2010/main" val="3193377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54</a:t>
            </a:fld>
            <a:endParaRPr lang="en-US"/>
          </a:p>
        </p:txBody>
      </p:sp>
    </p:spTree>
    <p:extLst>
      <p:ext uri="{BB962C8B-B14F-4D97-AF65-F5344CB8AC3E}">
        <p14:creationId xmlns:p14="http://schemas.microsoft.com/office/powerpoint/2010/main" val="1755353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55</a:t>
            </a:fld>
            <a:endParaRPr lang="en-US"/>
          </a:p>
        </p:txBody>
      </p:sp>
    </p:spTree>
    <p:extLst>
      <p:ext uri="{BB962C8B-B14F-4D97-AF65-F5344CB8AC3E}">
        <p14:creationId xmlns:p14="http://schemas.microsoft.com/office/powerpoint/2010/main" val="18073638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pt-BR" dirty="0">
                <a:cs typeface="Times New Roman" panose="02020603050405020304" pitchFamily="18" charset="0"/>
              </a:rPr>
              <a:t>Uma relação está na Terceira Forma Normal (3FN) se estiver na 2FN e todo atributo não chave não for dependente transitivo da chave primária</a:t>
            </a:r>
            <a:r>
              <a:rPr lang="pt-BR" altLang="pt-BR" dirty="0"/>
              <a:t> </a:t>
            </a:r>
          </a:p>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56</a:t>
            </a:fld>
            <a:endParaRPr lang="en-US"/>
          </a:p>
        </p:txBody>
      </p:sp>
    </p:spTree>
    <p:extLst>
      <p:ext uri="{BB962C8B-B14F-4D97-AF65-F5344CB8AC3E}">
        <p14:creationId xmlns:p14="http://schemas.microsoft.com/office/powerpoint/2010/main" val="22151517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57</a:t>
            </a:fld>
            <a:endParaRPr lang="en-US"/>
          </a:p>
        </p:txBody>
      </p:sp>
    </p:spTree>
    <p:extLst>
      <p:ext uri="{BB962C8B-B14F-4D97-AF65-F5344CB8AC3E}">
        <p14:creationId xmlns:p14="http://schemas.microsoft.com/office/powerpoint/2010/main" val="33440072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58</a:t>
            </a:fld>
            <a:endParaRPr lang="en-US"/>
          </a:p>
        </p:txBody>
      </p:sp>
    </p:spTree>
    <p:extLst>
      <p:ext uri="{BB962C8B-B14F-4D97-AF65-F5344CB8AC3E}">
        <p14:creationId xmlns:p14="http://schemas.microsoft.com/office/powerpoint/2010/main" val="2094984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59</a:t>
            </a:fld>
            <a:endParaRPr lang="en-US"/>
          </a:p>
        </p:txBody>
      </p:sp>
    </p:spTree>
    <p:extLst>
      <p:ext uri="{BB962C8B-B14F-4D97-AF65-F5344CB8AC3E}">
        <p14:creationId xmlns:p14="http://schemas.microsoft.com/office/powerpoint/2010/main" val="1508763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60</a:t>
            </a:fld>
            <a:endParaRPr lang="en-US"/>
          </a:p>
        </p:txBody>
      </p:sp>
    </p:spTree>
    <p:extLst>
      <p:ext uri="{BB962C8B-B14F-4D97-AF65-F5344CB8AC3E}">
        <p14:creationId xmlns:p14="http://schemas.microsoft.com/office/powerpoint/2010/main" val="411151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61</a:t>
            </a:fld>
            <a:endParaRPr lang="en-US"/>
          </a:p>
        </p:txBody>
      </p:sp>
    </p:spTree>
    <p:extLst>
      <p:ext uri="{BB962C8B-B14F-4D97-AF65-F5344CB8AC3E}">
        <p14:creationId xmlns:p14="http://schemas.microsoft.com/office/powerpoint/2010/main" val="34581117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62</a:t>
            </a:fld>
            <a:endParaRPr lang="en-US"/>
          </a:p>
        </p:txBody>
      </p:sp>
    </p:spTree>
    <p:extLst>
      <p:ext uri="{BB962C8B-B14F-4D97-AF65-F5344CB8AC3E}">
        <p14:creationId xmlns:p14="http://schemas.microsoft.com/office/powerpoint/2010/main" val="772675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a:t>
            </a:fld>
            <a:endParaRPr lang="en-US"/>
          </a:p>
        </p:txBody>
      </p:sp>
    </p:spTree>
    <p:extLst>
      <p:ext uri="{BB962C8B-B14F-4D97-AF65-F5344CB8AC3E}">
        <p14:creationId xmlns:p14="http://schemas.microsoft.com/office/powerpoint/2010/main" val="914440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63</a:t>
            </a:fld>
            <a:endParaRPr lang="en-US"/>
          </a:p>
        </p:txBody>
      </p:sp>
    </p:spTree>
    <p:extLst>
      <p:ext uri="{BB962C8B-B14F-4D97-AF65-F5344CB8AC3E}">
        <p14:creationId xmlns:p14="http://schemas.microsoft.com/office/powerpoint/2010/main" val="14271520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64</a:t>
            </a:fld>
            <a:endParaRPr lang="en-US"/>
          </a:p>
        </p:txBody>
      </p:sp>
    </p:spTree>
    <p:extLst>
      <p:ext uri="{BB962C8B-B14F-4D97-AF65-F5344CB8AC3E}">
        <p14:creationId xmlns:p14="http://schemas.microsoft.com/office/powerpoint/2010/main" val="3241771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65</a:t>
            </a:fld>
            <a:endParaRPr lang="en-US"/>
          </a:p>
        </p:txBody>
      </p:sp>
    </p:spTree>
    <p:extLst>
      <p:ext uri="{BB962C8B-B14F-4D97-AF65-F5344CB8AC3E}">
        <p14:creationId xmlns:p14="http://schemas.microsoft.com/office/powerpoint/2010/main" val="12719464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66</a:t>
            </a:fld>
            <a:endParaRPr lang="en-US"/>
          </a:p>
        </p:txBody>
      </p:sp>
    </p:spTree>
    <p:extLst>
      <p:ext uri="{BB962C8B-B14F-4D97-AF65-F5344CB8AC3E}">
        <p14:creationId xmlns:p14="http://schemas.microsoft.com/office/powerpoint/2010/main" val="1970241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67</a:t>
            </a:fld>
            <a:endParaRPr lang="en-US"/>
          </a:p>
        </p:txBody>
      </p:sp>
    </p:spTree>
    <p:extLst>
      <p:ext uri="{BB962C8B-B14F-4D97-AF65-F5344CB8AC3E}">
        <p14:creationId xmlns:p14="http://schemas.microsoft.com/office/powerpoint/2010/main" val="61499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7</a:t>
            </a:fld>
            <a:endParaRPr lang="en-US"/>
          </a:p>
        </p:txBody>
      </p:sp>
    </p:spTree>
    <p:extLst>
      <p:ext uri="{BB962C8B-B14F-4D97-AF65-F5344CB8AC3E}">
        <p14:creationId xmlns:p14="http://schemas.microsoft.com/office/powerpoint/2010/main" val="2851177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253A44"/>
                </a:solidFill>
                <a:effectLst/>
                <a:latin typeface="Source Serif Pro" panose="020B0604020202020204" pitchFamily="18" charset="0"/>
              </a:rPr>
              <a:t>Se você está em dúvida quanto á quem é o lado "Um" e quem é o lado "Vários" no seu relacionamento, use as seguintes dicas:</a:t>
            </a:r>
          </a:p>
          <a:p>
            <a:pPr algn="l">
              <a:buFont typeface="Arial" panose="020B0604020202020204" pitchFamily="34" charset="0"/>
              <a:buChar char="•"/>
            </a:pPr>
            <a:r>
              <a:rPr lang="pt-BR" b="0" i="0" dirty="0">
                <a:solidFill>
                  <a:srgbClr val="253A44"/>
                </a:solidFill>
                <a:effectLst/>
                <a:latin typeface="Source Serif Pro" panose="020B0604020202020204" pitchFamily="18" charset="0"/>
              </a:rPr>
              <a:t>Veja em qual das entidades está o atributo que faz referencia à outra entidade. Esta entidade onde está o atributo é o lado "Vários" a outra é o lado "Um", trata-se então de um relacionamento Um-Para-Vários.</a:t>
            </a:r>
          </a:p>
          <a:p>
            <a:pPr algn="l">
              <a:buFont typeface="Arial" panose="020B0604020202020204" pitchFamily="34" charset="0"/>
              <a:buChar char="•"/>
            </a:pPr>
            <a:r>
              <a:rPr lang="pt-BR" b="0" i="0" dirty="0">
                <a:solidFill>
                  <a:srgbClr val="253A44"/>
                </a:solidFill>
                <a:effectLst/>
                <a:latin typeface="Source Serif Pro" panose="020B0604020202020204" pitchFamily="18" charset="0"/>
              </a:rPr>
              <a:t>Se ambas as entidades tiverem atributos que referenciam uma à outra, então ambas possuem a cardinalidade "</a:t>
            </a:r>
            <a:r>
              <a:rPr lang="pt-BR" b="0" i="0" dirty="0" err="1">
                <a:solidFill>
                  <a:srgbClr val="253A44"/>
                </a:solidFill>
                <a:effectLst/>
                <a:latin typeface="Source Serif Pro" panose="020B0604020202020204" pitchFamily="18" charset="0"/>
              </a:rPr>
              <a:t>Varios</a:t>
            </a:r>
            <a:r>
              <a:rPr lang="pt-BR" b="0" i="0" dirty="0">
                <a:solidFill>
                  <a:srgbClr val="253A44"/>
                </a:solidFill>
                <a:effectLst/>
                <a:latin typeface="Source Serif Pro" panose="020B0604020202020204" pitchFamily="18" charset="0"/>
              </a:rPr>
              <a:t>", isto é, trata-se de um relacionamento Vários-Para-Vários.</a:t>
            </a:r>
          </a:p>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8</a:t>
            </a:fld>
            <a:endParaRPr lang="en-US"/>
          </a:p>
        </p:txBody>
      </p:sp>
    </p:spTree>
    <p:extLst>
      <p:ext uri="{BB962C8B-B14F-4D97-AF65-F5344CB8AC3E}">
        <p14:creationId xmlns:p14="http://schemas.microsoft.com/office/powerpoint/2010/main" val="356738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7FA5139-94D8-45C7-97EA-618CB9E1AEC1}" type="slidenum">
              <a:rPr lang="en-US" smtClean="0"/>
              <a:t>9</a:t>
            </a:fld>
            <a:endParaRPr lang="en-US"/>
          </a:p>
        </p:txBody>
      </p:sp>
    </p:spTree>
    <p:extLst>
      <p:ext uri="{BB962C8B-B14F-4D97-AF65-F5344CB8AC3E}">
        <p14:creationId xmlns:p14="http://schemas.microsoft.com/office/powerpoint/2010/main" val="1078727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109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016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60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2387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27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2/18/2022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1243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2/18/2022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2851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2/18/2022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638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C8D7E02-BCB8-4D50-A234-369438C08659}" type="datetimeFigureOut">
              <a:rPr lang="en-US" smtClean="0"/>
              <a:t>2/18/2022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53789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6E86A4C-8E40-4F87-A4F0-01A0687C5742}" type="datetimeFigureOut">
              <a:rPr lang="en-US" smtClean="0"/>
              <a:t>2/18/2022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365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2/18/2022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3255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2/18/2022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823821"/>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CDB4-11FA-4523-86CA-AD41AF75E105}"/>
              </a:ext>
            </a:extLst>
          </p:cNvPr>
          <p:cNvSpPr>
            <a:spLocks noGrp="1"/>
          </p:cNvSpPr>
          <p:nvPr>
            <p:ph type="ctrTitle"/>
          </p:nvPr>
        </p:nvSpPr>
        <p:spPr/>
        <p:txBody>
          <a:bodyPr>
            <a:normAutofit/>
          </a:bodyPr>
          <a:lstStyle/>
          <a:p>
            <a:r>
              <a:rPr lang="pt-BR" sz="6000" dirty="0"/>
              <a:t>Fundamentos</a:t>
            </a:r>
            <a:r>
              <a:rPr lang="en-US" sz="6000" dirty="0"/>
              <a:t> de Business Intelligence e </a:t>
            </a:r>
            <a:r>
              <a:rPr lang="pt-BR" sz="6000" dirty="0"/>
              <a:t>Análise</a:t>
            </a:r>
            <a:r>
              <a:rPr lang="en-US" sz="6000" dirty="0"/>
              <a:t> de Dados</a:t>
            </a:r>
          </a:p>
        </p:txBody>
      </p:sp>
      <p:sp>
        <p:nvSpPr>
          <p:cNvPr id="3" name="Subtitle 2">
            <a:extLst>
              <a:ext uri="{FF2B5EF4-FFF2-40B4-BE49-F238E27FC236}">
                <a16:creationId xmlns:a16="http://schemas.microsoft.com/office/drawing/2014/main" id="{E23FB8F4-3F1A-44FA-B75F-F3CAF72611E8}"/>
              </a:ext>
            </a:extLst>
          </p:cNvPr>
          <p:cNvSpPr>
            <a:spLocks noGrp="1"/>
          </p:cNvSpPr>
          <p:nvPr>
            <p:ph type="subTitle" idx="1"/>
          </p:nvPr>
        </p:nvSpPr>
        <p:spPr/>
        <p:txBody>
          <a:bodyPr>
            <a:normAutofit fontScale="62500" lnSpcReduction="20000"/>
          </a:bodyPr>
          <a:lstStyle/>
          <a:p>
            <a:r>
              <a:rPr lang="pt-BR" b="1" dirty="0"/>
              <a:t>Bloco: B.I. e análise de dados</a:t>
            </a:r>
          </a:p>
          <a:p>
            <a:r>
              <a:rPr lang="pt-BR" sz="1600" dirty="0"/>
              <a:t>Prof. rodrigo eiras, m.sc.</a:t>
            </a:r>
          </a:p>
          <a:p>
            <a:endParaRPr lang="pt-BR" sz="1600" dirty="0"/>
          </a:p>
          <a:p>
            <a:r>
              <a:rPr lang="pt-BR" sz="1600" b="1" u="sng" dirty="0"/>
              <a:t>[Etapa 3] Aula 2 – MODELAGEM RELACIONAL E NORMALIZAÇÃO</a:t>
            </a:r>
          </a:p>
        </p:txBody>
      </p:sp>
      <p:pic>
        <p:nvPicPr>
          <p:cNvPr id="7" name="Picture 6" descr="Logo&#10;&#10;Description automatically generated">
            <a:extLst>
              <a:ext uri="{FF2B5EF4-FFF2-40B4-BE49-F238E27FC236}">
                <a16:creationId xmlns:a16="http://schemas.microsoft.com/office/drawing/2014/main" id="{7E2049F6-BE2B-4498-8116-C81DF7DFA89C}"/>
              </a:ext>
            </a:extLst>
          </p:cNvPr>
          <p:cNvPicPr>
            <a:picLocks noChangeAspect="1"/>
          </p:cNvPicPr>
          <p:nvPr/>
        </p:nvPicPr>
        <p:blipFill>
          <a:blip r:embed="rId3"/>
          <a:stretch>
            <a:fillRect/>
          </a:stretch>
        </p:blipFill>
        <p:spPr>
          <a:xfrm>
            <a:off x="602165" y="943659"/>
            <a:ext cx="2296269" cy="1377762"/>
          </a:xfrm>
          <a:prstGeom prst="rect">
            <a:avLst/>
          </a:prstGeom>
        </p:spPr>
      </p:pic>
    </p:spTree>
    <p:extLst>
      <p:ext uri="{BB962C8B-B14F-4D97-AF65-F5344CB8AC3E}">
        <p14:creationId xmlns:p14="http://schemas.microsoft.com/office/powerpoint/2010/main" val="229273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C90ABE-26D2-4B75-98ED-97F426DE59A2}"/>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2400" dirty="0" err="1">
                <a:solidFill>
                  <a:schemeClr val="tx1">
                    <a:lumMod val="85000"/>
                    <a:lumOff val="15000"/>
                  </a:schemeClr>
                </a:solidFill>
              </a:rPr>
              <a:t>Construção</a:t>
            </a:r>
            <a:r>
              <a:rPr lang="en-US" sz="2400" dirty="0">
                <a:solidFill>
                  <a:schemeClr val="tx1">
                    <a:lumMod val="85000"/>
                    <a:lumOff val="15000"/>
                  </a:schemeClr>
                </a:solidFill>
              </a:rPr>
              <a:t> do </a:t>
            </a:r>
            <a:r>
              <a:rPr lang="en-US" sz="2400" dirty="0" err="1">
                <a:solidFill>
                  <a:schemeClr val="tx1">
                    <a:lumMod val="85000"/>
                    <a:lumOff val="15000"/>
                  </a:schemeClr>
                </a:solidFill>
              </a:rPr>
              <a:t>modelo</a:t>
            </a:r>
            <a:r>
              <a:rPr lang="en-US" sz="2400" dirty="0">
                <a:solidFill>
                  <a:schemeClr val="tx1">
                    <a:lumMod val="85000"/>
                    <a:lumOff val="15000"/>
                  </a:schemeClr>
                </a:solidFill>
              </a:rPr>
              <a:t> de dados </a:t>
            </a:r>
            <a:r>
              <a:rPr lang="en-US" sz="2400" dirty="0" err="1">
                <a:solidFill>
                  <a:schemeClr val="tx1">
                    <a:lumMod val="85000"/>
                    <a:lumOff val="15000"/>
                  </a:schemeClr>
                </a:solidFill>
              </a:rPr>
              <a:t>relacional</a:t>
            </a:r>
            <a:r>
              <a:rPr lang="en-US" sz="2400" dirty="0">
                <a:solidFill>
                  <a:schemeClr val="tx1">
                    <a:lumMod val="85000"/>
                    <a:lumOff val="15000"/>
                  </a:schemeClr>
                </a:solidFill>
              </a:rPr>
              <a:t> </a:t>
            </a:r>
            <a:r>
              <a:rPr lang="en-US" sz="2400" dirty="0" err="1">
                <a:solidFill>
                  <a:schemeClr val="tx1">
                    <a:lumMod val="85000"/>
                    <a:lumOff val="15000"/>
                  </a:schemeClr>
                </a:solidFill>
              </a:rPr>
              <a:t>pelo</a:t>
            </a:r>
            <a:r>
              <a:rPr lang="en-US" sz="2400" dirty="0">
                <a:solidFill>
                  <a:schemeClr val="tx1">
                    <a:lumMod val="85000"/>
                    <a:lumOff val="15000"/>
                  </a:schemeClr>
                </a:solidFill>
              </a:rPr>
              <a:t> </a:t>
            </a:r>
            <a:r>
              <a:rPr lang="en-US" sz="2400" dirty="0" err="1">
                <a:solidFill>
                  <a:schemeClr val="tx1">
                    <a:lumMod val="85000"/>
                    <a:lumOff val="15000"/>
                  </a:schemeClr>
                </a:solidFill>
              </a:rPr>
              <a:t>método</a:t>
            </a:r>
            <a:r>
              <a:rPr lang="en-US" sz="2400" dirty="0">
                <a:solidFill>
                  <a:schemeClr val="tx1">
                    <a:lumMod val="85000"/>
                    <a:lumOff val="15000"/>
                  </a:schemeClr>
                </a:solidFill>
              </a:rPr>
              <a:t> de E-R – </a:t>
            </a:r>
            <a:r>
              <a:rPr lang="en-US" sz="2400" dirty="0" err="1">
                <a:solidFill>
                  <a:schemeClr val="tx1">
                    <a:lumMod val="85000"/>
                    <a:lumOff val="15000"/>
                  </a:schemeClr>
                </a:solidFill>
              </a:rPr>
              <a:t>Primeira</a:t>
            </a:r>
            <a:r>
              <a:rPr lang="en-US" sz="2400" dirty="0">
                <a:solidFill>
                  <a:schemeClr val="tx1">
                    <a:lumMod val="85000"/>
                    <a:lumOff val="15000"/>
                  </a:schemeClr>
                </a:solidFill>
              </a:rPr>
              <a:t> Etapa</a:t>
            </a:r>
          </a:p>
        </p:txBody>
      </p:sp>
      <p:pic>
        <p:nvPicPr>
          <p:cNvPr id="5" name="Espaço Reservado para Conteúdo 4" descr="Interface gráfica do usuário, Texto, Email&#10;&#10;Descrição gerada automaticamente">
            <a:extLst>
              <a:ext uri="{FF2B5EF4-FFF2-40B4-BE49-F238E27FC236}">
                <a16:creationId xmlns:a16="http://schemas.microsoft.com/office/drawing/2014/main" id="{DC19FA21-45AC-43A2-92D3-DEB343D0FDFB}"/>
              </a:ext>
            </a:extLst>
          </p:cNvPr>
          <p:cNvPicPr>
            <a:picLocks noGrp="1" noChangeAspect="1"/>
          </p:cNvPicPr>
          <p:nvPr>
            <p:ph idx="1"/>
          </p:nvPr>
        </p:nvPicPr>
        <p:blipFill>
          <a:blip r:embed="rId3"/>
          <a:stretch>
            <a:fillRect/>
          </a:stretch>
        </p:blipFill>
        <p:spPr>
          <a:xfrm>
            <a:off x="633999" y="769472"/>
            <a:ext cx="10835295" cy="3602736"/>
          </a:xfrm>
          <a:prstGeom prst="rect">
            <a:avLst/>
          </a:prstGeom>
        </p:spPr>
      </p:pic>
      <p:cxnSp>
        <p:nvCxnSpPr>
          <p:cNvPr id="18" name="Straight Connector 17">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ixaDeTexto 14">
            <a:extLst>
              <a:ext uri="{FF2B5EF4-FFF2-40B4-BE49-F238E27FC236}">
                <a16:creationId xmlns:a16="http://schemas.microsoft.com/office/drawing/2014/main" id="{1CC134C5-30D1-465F-A091-5C49757650FA}"/>
              </a:ext>
            </a:extLst>
          </p:cNvPr>
          <p:cNvSpPr txBox="1"/>
          <p:nvPr/>
        </p:nvSpPr>
        <p:spPr>
          <a:xfrm>
            <a:off x="633999" y="5676384"/>
            <a:ext cx="5252994" cy="246221"/>
          </a:xfrm>
          <a:prstGeom prst="rect">
            <a:avLst/>
          </a:prstGeom>
          <a:noFill/>
        </p:spPr>
        <p:txBody>
          <a:bodyPr wrap="square">
            <a:spAutoFit/>
          </a:bodyPr>
          <a:lstStyle/>
          <a:p>
            <a:r>
              <a:rPr lang="pt-BR" sz="1000" dirty="0">
                <a:solidFill>
                  <a:schemeClr val="accent1"/>
                </a:solidFill>
              </a:rPr>
              <a:t>http://www.estgv.ipv.pt/paginaspessoais/ajas/AS/Apontamentos%20Te%C3%B3ricos/as_2_5.pdf</a:t>
            </a:r>
          </a:p>
        </p:txBody>
      </p:sp>
    </p:spTree>
    <p:extLst>
      <p:ext uri="{BB962C8B-B14F-4D97-AF65-F5344CB8AC3E}">
        <p14:creationId xmlns:p14="http://schemas.microsoft.com/office/powerpoint/2010/main" val="729675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C90ABE-26D2-4B75-98ED-97F426DE59A2}"/>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2400" dirty="0" err="1">
                <a:solidFill>
                  <a:schemeClr val="tx1">
                    <a:lumMod val="85000"/>
                    <a:lumOff val="15000"/>
                  </a:schemeClr>
                </a:solidFill>
              </a:rPr>
              <a:t>Construção</a:t>
            </a:r>
            <a:r>
              <a:rPr lang="en-US" sz="2400" dirty="0">
                <a:solidFill>
                  <a:schemeClr val="tx1">
                    <a:lumMod val="85000"/>
                    <a:lumOff val="15000"/>
                  </a:schemeClr>
                </a:solidFill>
              </a:rPr>
              <a:t> do </a:t>
            </a:r>
            <a:r>
              <a:rPr lang="en-US" sz="2400" dirty="0" err="1">
                <a:solidFill>
                  <a:schemeClr val="tx1">
                    <a:lumMod val="85000"/>
                    <a:lumOff val="15000"/>
                  </a:schemeClr>
                </a:solidFill>
              </a:rPr>
              <a:t>modelo</a:t>
            </a:r>
            <a:r>
              <a:rPr lang="en-US" sz="2400" dirty="0">
                <a:solidFill>
                  <a:schemeClr val="tx1">
                    <a:lumMod val="85000"/>
                    <a:lumOff val="15000"/>
                  </a:schemeClr>
                </a:solidFill>
              </a:rPr>
              <a:t> de dados </a:t>
            </a:r>
            <a:r>
              <a:rPr lang="en-US" sz="2400" dirty="0" err="1">
                <a:solidFill>
                  <a:schemeClr val="tx1">
                    <a:lumMod val="85000"/>
                    <a:lumOff val="15000"/>
                  </a:schemeClr>
                </a:solidFill>
              </a:rPr>
              <a:t>relacional</a:t>
            </a:r>
            <a:r>
              <a:rPr lang="en-US" sz="2400" dirty="0">
                <a:solidFill>
                  <a:schemeClr val="tx1">
                    <a:lumMod val="85000"/>
                    <a:lumOff val="15000"/>
                  </a:schemeClr>
                </a:solidFill>
              </a:rPr>
              <a:t> </a:t>
            </a:r>
            <a:r>
              <a:rPr lang="en-US" sz="2400" dirty="0" err="1">
                <a:solidFill>
                  <a:schemeClr val="tx1">
                    <a:lumMod val="85000"/>
                    <a:lumOff val="15000"/>
                  </a:schemeClr>
                </a:solidFill>
              </a:rPr>
              <a:t>pelo</a:t>
            </a:r>
            <a:r>
              <a:rPr lang="en-US" sz="2400" dirty="0">
                <a:solidFill>
                  <a:schemeClr val="tx1">
                    <a:lumMod val="85000"/>
                    <a:lumOff val="15000"/>
                  </a:schemeClr>
                </a:solidFill>
              </a:rPr>
              <a:t> </a:t>
            </a:r>
            <a:r>
              <a:rPr lang="en-US" sz="2400" dirty="0" err="1">
                <a:solidFill>
                  <a:schemeClr val="tx1">
                    <a:lumMod val="85000"/>
                    <a:lumOff val="15000"/>
                  </a:schemeClr>
                </a:solidFill>
              </a:rPr>
              <a:t>método</a:t>
            </a:r>
            <a:r>
              <a:rPr lang="en-US" sz="2400" dirty="0">
                <a:solidFill>
                  <a:schemeClr val="tx1">
                    <a:lumMod val="85000"/>
                    <a:lumOff val="15000"/>
                  </a:schemeClr>
                </a:solidFill>
              </a:rPr>
              <a:t> de E-R – Segunda Etapa</a:t>
            </a:r>
          </a:p>
        </p:txBody>
      </p:sp>
      <p:cxnSp>
        <p:nvCxnSpPr>
          <p:cNvPr id="18" name="Straight Connector 17">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ixaDeTexto 14">
            <a:extLst>
              <a:ext uri="{FF2B5EF4-FFF2-40B4-BE49-F238E27FC236}">
                <a16:creationId xmlns:a16="http://schemas.microsoft.com/office/drawing/2014/main" id="{1CC134C5-30D1-465F-A091-5C49757650FA}"/>
              </a:ext>
            </a:extLst>
          </p:cNvPr>
          <p:cNvSpPr txBox="1"/>
          <p:nvPr/>
        </p:nvSpPr>
        <p:spPr>
          <a:xfrm>
            <a:off x="633999" y="5676384"/>
            <a:ext cx="5252994" cy="246221"/>
          </a:xfrm>
          <a:prstGeom prst="rect">
            <a:avLst/>
          </a:prstGeom>
          <a:noFill/>
        </p:spPr>
        <p:txBody>
          <a:bodyPr wrap="square">
            <a:spAutoFit/>
          </a:bodyPr>
          <a:lstStyle/>
          <a:p>
            <a:r>
              <a:rPr lang="pt-BR" sz="1000">
                <a:solidFill>
                  <a:schemeClr val="accent1"/>
                </a:solidFill>
              </a:rPr>
              <a:t>http://www.estgv.ipv.pt/paginaspessoais/ajas/AS/Apontamentos%20Te%C3%B3ricos/as_2_5.pdf</a:t>
            </a:r>
            <a:endParaRPr lang="pt-BR" sz="1000" dirty="0">
              <a:solidFill>
                <a:schemeClr val="accent1"/>
              </a:solidFill>
            </a:endParaRPr>
          </a:p>
        </p:txBody>
      </p:sp>
      <p:pic>
        <p:nvPicPr>
          <p:cNvPr id="7" name="Imagem 6" descr="Interface gráfica do usuário, Texto, Aplicativo&#10;&#10;Descrição gerada automaticamente">
            <a:extLst>
              <a:ext uri="{FF2B5EF4-FFF2-40B4-BE49-F238E27FC236}">
                <a16:creationId xmlns:a16="http://schemas.microsoft.com/office/drawing/2014/main" id="{50740EBF-169E-443A-B294-A0264120B164}"/>
              </a:ext>
            </a:extLst>
          </p:cNvPr>
          <p:cNvPicPr>
            <a:picLocks noChangeAspect="1"/>
          </p:cNvPicPr>
          <p:nvPr/>
        </p:nvPicPr>
        <p:blipFill>
          <a:blip r:embed="rId3"/>
          <a:stretch>
            <a:fillRect/>
          </a:stretch>
        </p:blipFill>
        <p:spPr>
          <a:xfrm>
            <a:off x="477246" y="239534"/>
            <a:ext cx="8890478" cy="2021163"/>
          </a:xfrm>
          <a:prstGeom prst="rect">
            <a:avLst/>
          </a:prstGeom>
        </p:spPr>
      </p:pic>
      <p:pic>
        <p:nvPicPr>
          <p:cNvPr id="4098" name="Picture 2" descr="Modelo Relacional – Consulta BD">
            <a:extLst>
              <a:ext uri="{FF2B5EF4-FFF2-40B4-BE49-F238E27FC236}">
                <a16:creationId xmlns:a16="http://schemas.microsoft.com/office/drawing/2014/main" id="{15540986-39F6-4CEC-B130-AA60FE91A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507" y="2507766"/>
            <a:ext cx="4795977" cy="215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73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68C21D0-E473-4822-976E-2A142825D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022C4D8-970B-4A32-B0BD-AAC4366E7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841F4C4C-B5CB-4E95-8A7D-C738E7FFD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0DFDC335-8810-4D67-AE66-6949FFB4A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EA5799E-E81E-4CF6-85FC-A4FD373B4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B3CF97B-861C-4029-9A58-A3BFA31C1000}"/>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Regras de derivação do modelo relacional</a:t>
            </a:r>
          </a:p>
        </p:txBody>
      </p:sp>
      <p:pic>
        <p:nvPicPr>
          <p:cNvPr id="13" name="Imagem 12" descr="Texto&#10;&#10;Descrição gerada automaticamente">
            <a:extLst>
              <a:ext uri="{FF2B5EF4-FFF2-40B4-BE49-F238E27FC236}">
                <a16:creationId xmlns:a16="http://schemas.microsoft.com/office/drawing/2014/main" id="{9ADF1A30-AEEB-4F3B-A197-4B71DB3B0F0F}"/>
              </a:ext>
            </a:extLst>
          </p:cNvPr>
          <p:cNvPicPr>
            <a:picLocks noChangeAspect="1"/>
          </p:cNvPicPr>
          <p:nvPr/>
        </p:nvPicPr>
        <p:blipFill>
          <a:blip r:embed="rId2"/>
          <a:stretch>
            <a:fillRect/>
          </a:stretch>
        </p:blipFill>
        <p:spPr>
          <a:xfrm>
            <a:off x="635457" y="1742260"/>
            <a:ext cx="5131653" cy="1398375"/>
          </a:xfrm>
          <a:prstGeom prst="rect">
            <a:avLst/>
          </a:prstGeom>
        </p:spPr>
      </p:pic>
      <p:sp>
        <p:nvSpPr>
          <p:cNvPr id="54" name="Rectangle 53">
            <a:extLst>
              <a:ext uri="{FF2B5EF4-FFF2-40B4-BE49-F238E27FC236}">
                <a16:creationId xmlns:a16="http://schemas.microsoft.com/office/drawing/2014/main" id="{5C6017A4-C87C-43AB-982C-598BF397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spaço Reservado para Conteúdo 8" descr="Diagrama&#10;&#10;Descrição gerada automaticamente">
            <a:extLst>
              <a:ext uri="{FF2B5EF4-FFF2-40B4-BE49-F238E27FC236}">
                <a16:creationId xmlns:a16="http://schemas.microsoft.com/office/drawing/2014/main" id="{E80440CA-D66F-4BDD-846E-A590B4BD6807}"/>
              </a:ext>
            </a:extLst>
          </p:cNvPr>
          <p:cNvPicPr>
            <a:picLocks noGrp="1" noChangeAspect="1"/>
          </p:cNvPicPr>
          <p:nvPr>
            <p:ph idx="1"/>
          </p:nvPr>
        </p:nvPicPr>
        <p:blipFill>
          <a:blip r:embed="rId3"/>
          <a:stretch>
            <a:fillRect/>
          </a:stretch>
        </p:blipFill>
        <p:spPr>
          <a:xfrm>
            <a:off x="6424891" y="1181096"/>
            <a:ext cx="5118182" cy="2520704"/>
          </a:xfrm>
          <a:prstGeom prst="rect">
            <a:avLst/>
          </a:prstGeom>
        </p:spPr>
      </p:pic>
      <p:sp>
        <p:nvSpPr>
          <p:cNvPr id="56" name="Rectangle 55">
            <a:extLst>
              <a:ext uri="{FF2B5EF4-FFF2-40B4-BE49-F238E27FC236}">
                <a16:creationId xmlns:a16="http://schemas.microsoft.com/office/drawing/2014/main" id="{318AF29E-D058-49A4-B682-D4CC9D80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3030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a:t>Relacionamento binário de grau 1:1</a:t>
            </a:r>
            <a:endParaRPr lang="pt-BR" dirty="0"/>
          </a:p>
        </p:txBody>
      </p:sp>
      <p:pic>
        <p:nvPicPr>
          <p:cNvPr id="5" name="Imagem 4" descr="Tela de celular com aplicativo aberto&#10;&#10;Descrição gerada automaticamente com confiança média">
            <a:extLst>
              <a:ext uri="{FF2B5EF4-FFF2-40B4-BE49-F238E27FC236}">
                <a16:creationId xmlns:a16="http://schemas.microsoft.com/office/drawing/2014/main" id="{A5646EE2-2404-4FA7-981F-9B7BBEE89403}"/>
              </a:ext>
            </a:extLst>
          </p:cNvPr>
          <p:cNvPicPr>
            <a:picLocks noChangeAspect="1"/>
          </p:cNvPicPr>
          <p:nvPr/>
        </p:nvPicPr>
        <p:blipFill>
          <a:blip r:embed="rId3"/>
          <a:stretch>
            <a:fillRect/>
          </a:stretch>
        </p:blipFill>
        <p:spPr>
          <a:xfrm>
            <a:off x="1097280" y="1861562"/>
            <a:ext cx="5382376" cy="1286054"/>
          </a:xfrm>
          <a:prstGeom prst="rect">
            <a:avLst/>
          </a:prstGeom>
        </p:spPr>
      </p:pic>
      <p:pic>
        <p:nvPicPr>
          <p:cNvPr id="7" name="Imagem 6" descr="Interface gráfica do usuário&#10;&#10;Descrição gerada automaticamente com confiança média">
            <a:extLst>
              <a:ext uri="{FF2B5EF4-FFF2-40B4-BE49-F238E27FC236}">
                <a16:creationId xmlns:a16="http://schemas.microsoft.com/office/drawing/2014/main" id="{E0AB1632-354B-4024-819F-F1DC68F56235}"/>
              </a:ext>
            </a:extLst>
          </p:cNvPr>
          <p:cNvPicPr>
            <a:picLocks noChangeAspect="1"/>
          </p:cNvPicPr>
          <p:nvPr/>
        </p:nvPicPr>
        <p:blipFill>
          <a:blip r:embed="rId4"/>
          <a:stretch>
            <a:fillRect/>
          </a:stretch>
        </p:blipFill>
        <p:spPr>
          <a:xfrm>
            <a:off x="1040445" y="2976151"/>
            <a:ext cx="5496045" cy="1018385"/>
          </a:xfrm>
          <a:prstGeom prst="rect">
            <a:avLst/>
          </a:prstGeom>
        </p:spPr>
      </p:pic>
      <p:pic>
        <p:nvPicPr>
          <p:cNvPr id="9" name="Imagem 8" descr="Tabela&#10;&#10;Descrição gerada automaticamente">
            <a:extLst>
              <a:ext uri="{FF2B5EF4-FFF2-40B4-BE49-F238E27FC236}">
                <a16:creationId xmlns:a16="http://schemas.microsoft.com/office/drawing/2014/main" id="{73262A05-E459-46FB-81A3-6AB1C8201A10}"/>
              </a:ext>
            </a:extLst>
          </p:cNvPr>
          <p:cNvPicPr>
            <a:picLocks noChangeAspect="1"/>
          </p:cNvPicPr>
          <p:nvPr/>
        </p:nvPicPr>
        <p:blipFill>
          <a:blip r:embed="rId5"/>
          <a:stretch>
            <a:fillRect/>
          </a:stretch>
        </p:blipFill>
        <p:spPr>
          <a:xfrm>
            <a:off x="1406387" y="3877696"/>
            <a:ext cx="4486901" cy="2238687"/>
          </a:xfrm>
          <a:prstGeom prst="rect">
            <a:avLst/>
          </a:prstGeom>
        </p:spPr>
      </p:pic>
      <p:pic>
        <p:nvPicPr>
          <p:cNvPr id="11" name="Imagem 10" descr="Texto&#10;&#10;Descrição gerada automaticamente com confiança média">
            <a:extLst>
              <a:ext uri="{FF2B5EF4-FFF2-40B4-BE49-F238E27FC236}">
                <a16:creationId xmlns:a16="http://schemas.microsoft.com/office/drawing/2014/main" id="{E8B4018A-B022-46FC-94E7-BBD7C22D4066}"/>
              </a:ext>
            </a:extLst>
          </p:cNvPr>
          <p:cNvPicPr>
            <a:picLocks noChangeAspect="1"/>
          </p:cNvPicPr>
          <p:nvPr/>
        </p:nvPicPr>
        <p:blipFill>
          <a:blip r:embed="rId6"/>
          <a:stretch>
            <a:fillRect/>
          </a:stretch>
        </p:blipFill>
        <p:spPr>
          <a:xfrm>
            <a:off x="6875638" y="1846536"/>
            <a:ext cx="5130800" cy="1799211"/>
          </a:xfrm>
          <a:prstGeom prst="rect">
            <a:avLst/>
          </a:prstGeom>
        </p:spPr>
      </p:pic>
    </p:spTree>
    <p:extLst>
      <p:ext uri="{BB962C8B-B14F-4D97-AF65-F5344CB8AC3E}">
        <p14:creationId xmlns:p14="http://schemas.microsoft.com/office/powerpoint/2010/main" val="989486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a:t>Relacionamento binário de grau 1:1</a:t>
            </a:r>
            <a:endParaRPr lang="pt-BR" dirty="0"/>
          </a:p>
        </p:txBody>
      </p:sp>
      <p:pic>
        <p:nvPicPr>
          <p:cNvPr id="4" name="Imagem 3" descr="Texto&#10;&#10;Descrição gerada automaticamente">
            <a:extLst>
              <a:ext uri="{FF2B5EF4-FFF2-40B4-BE49-F238E27FC236}">
                <a16:creationId xmlns:a16="http://schemas.microsoft.com/office/drawing/2014/main" id="{CCADD219-6555-4929-9C79-EDFE52B4E981}"/>
              </a:ext>
            </a:extLst>
          </p:cNvPr>
          <p:cNvPicPr>
            <a:picLocks noChangeAspect="1"/>
          </p:cNvPicPr>
          <p:nvPr/>
        </p:nvPicPr>
        <p:blipFill>
          <a:blip r:embed="rId3"/>
          <a:stretch>
            <a:fillRect/>
          </a:stretch>
        </p:blipFill>
        <p:spPr>
          <a:xfrm>
            <a:off x="1097280" y="2000833"/>
            <a:ext cx="5144218" cy="743054"/>
          </a:xfrm>
          <a:prstGeom prst="rect">
            <a:avLst/>
          </a:prstGeom>
        </p:spPr>
      </p:pic>
      <p:pic>
        <p:nvPicPr>
          <p:cNvPr id="8" name="Imagem 7" descr="Interface gráfica do usuário, Diagrama&#10;&#10;Descrição gerada automaticamente">
            <a:extLst>
              <a:ext uri="{FF2B5EF4-FFF2-40B4-BE49-F238E27FC236}">
                <a16:creationId xmlns:a16="http://schemas.microsoft.com/office/drawing/2014/main" id="{C2D88EAD-062C-4FD5-9798-3778DB655073}"/>
              </a:ext>
            </a:extLst>
          </p:cNvPr>
          <p:cNvPicPr>
            <a:picLocks noChangeAspect="1"/>
          </p:cNvPicPr>
          <p:nvPr/>
        </p:nvPicPr>
        <p:blipFill>
          <a:blip r:embed="rId4"/>
          <a:stretch>
            <a:fillRect/>
          </a:stretch>
        </p:blipFill>
        <p:spPr>
          <a:xfrm>
            <a:off x="1086061" y="2743887"/>
            <a:ext cx="5144218" cy="1290086"/>
          </a:xfrm>
          <a:prstGeom prst="rect">
            <a:avLst/>
          </a:prstGeom>
        </p:spPr>
      </p:pic>
      <p:pic>
        <p:nvPicPr>
          <p:cNvPr id="12" name="Imagem 11" descr="Tabela&#10;&#10;Descrição gerada automaticamente">
            <a:extLst>
              <a:ext uri="{FF2B5EF4-FFF2-40B4-BE49-F238E27FC236}">
                <a16:creationId xmlns:a16="http://schemas.microsoft.com/office/drawing/2014/main" id="{BA8A18C7-0B43-43D0-B5B9-FA12CF21786E}"/>
              </a:ext>
            </a:extLst>
          </p:cNvPr>
          <p:cNvPicPr>
            <a:picLocks noChangeAspect="1"/>
          </p:cNvPicPr>
          <p:nvPr/>
        </p:nvPicPr>
        <p:blipFill>
          <a:blip r:embed="rId5"/>
          <a:stretch>
            <a:fillRect/>
          </a:stretch>
        </p:blipFill>
        <p:spPr>
          <a:xfrm>
            <a:off x="6827813" y="2372360"/>
            <a:ext cx="3962953" cy="1171739"/>
          </a:xfrm>
          <a:prstGeom prst="rect">
            <a:avLst/>
          </a:prstGeom>
        </p:spPr>
      </p:pic>
    </p:spTree>
    <p:extLst>
      <p:ext uri="{BB962C8B-B14F-4D97-AF65-F5344CB8AC3E}">
        <p14:creationId xmlns:p14="http://schemas.microsoft.com/office/powerpoint/2010/main" val="1691986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a:t>Relacionamento binário de grau 1:1</a:t>
            </a:r>
            <a:endParaRPr lang="pt-BR" dirty="0"/>
          </a:p>
        </p:txBody>
      </p:sp>
      <p:pic>
        <p:nvPicPr>
          <p:cNvPr id="12" name="Imagem 11" descr="Tabela&#10;&#10;Descrição gerada automaticamente">
            <a:extLst>
              <a:ext uri="{FF2B5EF4-FFF2-40B4-BE49-F238E27FC236}">
                <a16:creationId xmlns:a16="http://schemas.microsoft.com/office/drawing/2014/main" id="{BA8A18C7-0B43-43D0-B5B9-FA12CF21786E}"/>
              </a:ext>
            </a:extLst>
          </p:cNvPr>
          <p:cNvPicPr>
            <a:picLocks noChangeAspect="1"/>
          </p:cNvPicPr>
          <p:nvPr/>
        </p:nvPicPr>
        <p:blipFill>
          <a:blip r:embed="rId3"/>
          <a:stretch>
            <a:fillRect/>
          </a:stretch>
        </p:blipFill>
        <p:spPr>
          <a:xfrm>
            <a:off x="1097280" y="4534894"/>
            <a:ext cx="3962953" cy="1171739"/>
          </a:xfrm>
          <a:prstGeom prst="rect">
            <a:avLst/>
          </a:prstGeom>
        </p:spPr>
      </p:pic>
      <p:pic>
        <p:nvPicPr>
          <p:cNvPr id="14" name="Imagem 13" descr="Diagrama, Tabela&#10;&#10;Descrição gerada automaticamente">
            <a:extLst>
              <a:ext uri="{FF2B5EF4-FFF2-40B4-BE49-F238E27FC236}">
                <a16:creationId xmlns:a16="http://schemas.microsoft.com/office/drawing/2014/main" id="{BB1C32DC-7930-4062-9801-BEF1529E39E3}"/>
              </a:ext>
            </a:extLst>
          </p:cNvPr>
          <p:cNvPicPr>
            <a:picLocks noChangeAspect="1"/>
          </p:cNvPicPr>
          <p:nvPr/>
        </p:nvPicPr>
        <p:blipFill>
          <a:blip r:embed="rId4"/>
          <a:stretch>
            <a:fillRect/>
          </a:stretch>
        </p:blipFill>
        <p:spPr>
          <a:xfrm>
            <a:off x="5873856" y="4436219"/>
            <a:ext cx="5627470" cy="1368844"/>
          </a:xfrm>
          <a:prstGeom prst="rect">
            <a:avLst/>
          </a:prstGeom>
        </p:spPr>
      </p:pic>
      <p:sp>
        <p:nvSpPr>
          <p:cNvPr id="15" name="Seta: para a Direita 14">
            <a:extLst>
              <a:ext uri="{FF2B5EF4-FFF2-40B4-BE49-F238E27FC236}">
                <a16:creationId xmlns:a16="http://schemas.microsoft.com/office/drawing/2014/main" id="{3AA6D62D-0A74-4A28-A669-AF6A3758415D}"/>
              </a:ext>
            </a:extLst>
          </p:cNvPr>
          <p:cNvSpPr/>
          <p:nvPr/>
        </p:nvSpPr>
        <p:spPr>
          <a:xfrm>
            <a:off x="5160457" y="4884081"/>
            <a:ext cx="713399" cy="312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descr="Interface gráfica do usuário, Texto, Aplicativo, Email&#10;&#10;Descrição gerada automaticamente">
            <a:extLst>
              <a:ext uri="{FF2B5EF4-FFF2-40B4-BE49-F238E27FC236}">
                <a16:creationId xmlns:a16="http://schemas.microsoft.com/office/drawing/2014/main" id="{97513F7B-F801-475F-A0CB-8ECED8E1CC8C}"/>
              </a:ext>
            </a:extLst>
          </p:cNvPr>
          <p:cNvPicPr>
            <a:picLocks noChangeAspect="1"/>
          </p:cNvPicPr>
          <p:nvPr/>
        </p:nvPicPr>
        <p:blipFill>
          <a:blip r:embed="rId5"/>
          <a:stretch>
            <a:fillRect/>
          </a:stretch>
        </p:blipFill>
        <p:spPr>
          <a:xfrm>
            <a:off x="1097280" y="1826859"/>
            <a:ext cx="4592526" cy="2246805"/>
          </a:xfrm>
          <a:prstGeom prst="rect">
            <a:avLst/>
          </a:prstGeom>
        </p:spPr>
      </p:pic>
    </p:spTree>
    <p:extLst>
      <p:ext uri="{BB962C8B-B14F-4D97-AF65-F5344CB8AC3E}">
        <p14:creationId xmlns:p14="http://schemas.microsoft.com/office/powerpoint/2010/main" val="2642712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Tabela&#10;&#10;Descrição gerada automaticamente">
            <a:extLst>
              <a:ext uri="{FF2B5EF4-FFF2-40B4-BE49-F238E27FC236}">
                <a16:creationId xmlns:a16="http://schemas.microsoft.com/office/drawing/2014/main" id="{9C4045AE-6EAB-48C5-A26E-FEEF97A0C37F}"/>
              </a:ext>
            </a:extLst>
          </p:cNvPr>
          <p:cNvPicPr>
            <a:picLocks noChangeAspect="1"/>
          </p:cNvPicPr>
          <p:nvPr/>
        </p:nvPicPr>
        <p:blipFill>
          <a:blip r:embed="rId3"/>
          <a:stretch>
            <a:fillRect/>
          </a:stretch>
        </p:blipFill>
        <p:spPr>
          <a:xfrm>
            <a:off x="7743900" y="1840216"/>
            <a:ext cx="3411780" cy="1741184"/>
          </a:xfrm>
          <a:prstGeom prst="rect">
            <a:avLst/>
          </a:prstGeom>
        </p:spPr>
      </p:pic>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a:t>Relacionamento binário de grau 1:1</a:t>
            </a:r>
            <a:endParaRPr lang="pt-BR" dirty="0"/>
          </a:p>
        </p:txBody>
      </p:sp>
      <p:pic>
        <p:nvPicPr>
          <p:cNvPr id="4" name="Imagem 3" descr="Texto&#10;&#10;Descrição gerada automaticamente">
            <a:extLst>
              <a:ext uri="{FF2B5EF4-FFF2-40B4-BE49-F238E27FC236}">
                <a16:creationId xmlns:a16="http://schemas.microsoft.com/office/drawing/2014/main" id="{D3F4AAF7-41C1-4B63-9F22-4FABA4A59CEC}"/>
              </a:ext>
            </a:extLst>
          </p:cNvPr>
          <p:cNvPicPr>
            <a:picLocks noChangeAspect="1"/>
          </p:cNvPicPr>
          <p:nvPr/>
        </p:nvPicPr>
        <p:blipFill>
          <a:blip r:embed="rId4"/>
          <a:stretch>
            <a:fillRect/>
          </a:stretch>
        </p:blipFill>
        <p:spPr>
          <a:xfrm>
            <a:off x="1097280" y="1866661"/>
            <a:ext cx="6239746" cy="1714739"/>
          </a:xfrm>
          <a:prstGeom prst="rect">
            <a:avLst/>
          </a:prstGeom>
        </p:spPr>
      </p:pic>
      <p:pic>
        <p:nvPicPr>
          <p:cNvPr id="6" name="Imagem 5" descr="Interface gráfica do usuário, Diagrama&#10;&#10;Descrição gerada automaticamente">
            <a:extLst>
              <a:ext uri="{FF2B5EF4-FFF2-40B4-BE49-F238E27FC236}">
                <a16:creationId xmlns:a16="http://schemas.microsoft.com/office/drawing/2014/main" id="{54205764-8CB6-4574-8993-967C0AB78EAD}"/>
              </a:ext>
            </a:extLst>
          </p:cNvPr>
          <p:cNvPicPr>
            <a:picLocks noChangeAspect="1"/>
          </p:cNvPicPr>
          <p:nvPr/>
        </p:nvPicPr>
        <p:blipFill>
          <a:blip r:embed="rId5"/>
          <a:stretch>
            <a:fillRect/>
          </a:stretch>
        </p:blipFill>
        <p:spPr>
          <a:xfrm>
            <a:off x="1240175" y="3860683"/>
            <a:ext cx="5953956" cy="1676634"/>
          </a:xfrm>
          <a:prstGeom prst="rect">
            <a:avLst/>
          </a:prstGeom>
        </p:spPr>
      </p:pic>
      <p:pic>
        <p:nvPicPr>
          <p:cNvPr id="10" name="Imagem 9" descr="Texto&#10;&#10;Descrição gerada automaticamente com confiança média">
            <a:extLst>
              <a:ext uri="{FF2B5EF4-FFF2-40B4-BE49-F238E27FC236}">
                <a16:creationId xmlns:a16="http://schemas.microsoft.com/office/drawing/2014/main" id="{0BA8C869-1F21-416D-AA81-A36268F903A4}"/>
              </a:ext>
            </a:extLst>
          </p:cNvPr>
          <p:cNvPicPr>
            <a:picLocks noChangeAspect="1"/>
          </p:cNvPicPr>
          <p:nvPr/>
        </p:nvPicPr>
        <p:blipFill>
          <a:blip r:embed="rId6"/>
          <a:stretch>
            <a:fillRect/>
          </a:stretch>
        </p:blipFill>
        <p:spPr>
          <a:xfrm>
            <a:off x="7813867" y="3584714"/>
            <a:ext cx="3271846" cy="551938"/>
          </a:xfrm>
          <a:prstGeom prst="rect">
            <a:avLst/>
          </a:prstGeom>
        </p:spPr>
      </p:pic>
    </p:spTree>
    <p:extLst>
      <p:ext uri="{BB962C8B-B14F-4D97-AF65-F5344CB8AC3E}">
        <p14:creationId xmlns:p14="http://schemas.microsoft.com/office/powerpoint/2010/main" val="1857367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a:t>Relacionamento binário de grau 1:1</a:t>
            </a:r>
            <a:endParaRPr lang="pt-BR" dirty="0"/>
          </a:p>
        </p:txBody>
      </p:sp>
      <p:pic>
        <p:nvPicPr>
          <p:cNvPr id="5" name="Imagem 4" descr="Tabela&#10;&#10;Descrição gerada automaticamente">
            <a:extLst>
              <a:ext uri="{FF2B5EF4-FFF2-40B4-BE49-F238E27FC236}">
                <a16:creationId xmlns:a16="http://schemas.microsoft.com/office/drawing/2014/main" id="{79EC8E9D-87F4-4074-8289-CCD53EA07AE6}"/>
              </a:ext>
            </a:extLst>
          </p:cNvPr>
          <p:cNvPicPr>
            <a:picLocks noChangeAspect="1"/>
          </p:cNvPicPr>
          <p:nvPr/>
        </p:nvPicPr>
        <p:blipFill>
          <a:blip r:embed="rId3"/>
          <a:stretch>
            <a:fillRect/>
          </a:stretch>
        </p:blipFill>
        <p:spPr>
          <a:xfrm>
            <a:off x="1097280" y="1927093"/>
            <a:ext cx="5801535" cy="1886213"/>
          </a:xfrm>
          <a:prstGeom prst="rect">
            <a:avLst/>
          </a:prstGeom>
        </p:spPr>
      </p:pic>
      <p:pic>
        <p:nvPicPr>
          <p:cNvPr id="8" name="Imagem 7" descr="Texto&#10;&#10;Descrição gerada automaticamente">
            <a:extLst>
              <a:ext uri="{FF2B5EF4-FFF2-40B4-BE49-F238E27FC236}">
                <a16:creationId xmlns:a16="http://schemas.microsoft.com/office/drawing/2014/main" id="{306B292B-52F2-4B87-8C5B-AE1E63A39FFF}"/>
              </a:ext>
            </a:extLst>
          </p:cNvPr>
          <p:cNvPicPr>
            <a:picLocks noChangeAspect="1"/>
          </p:cNvPicPr>
          <p:nvPr/>
        </p:nvPicPr>
        <p:blipFill>
          <a:blip r:embed="rId4"/>
          <a:stretch>
            <a:fillRect/>
          </a:stretch>
        </p:blipFill>
        <p:spPr>
          <a:xfrm>
            <a:off x="1200355" y="3813306"/>
            <a:ext cx="5464605" cy="710568"/>
          </a:xfrm>
          <a:prstGeom prst="rect">
            <a:avLst/>
          </a:prstGeom>
        </p:spPr>
      </p:pic>
    </p:spTree>
    <p:extLst>
      <p:ext uri="{BB962C8B-B14F-4D97-AF65-F5344CB8AC3E}">
        <p14:creationId xmlns:p14="http://schemas.microsoft.com/office/powerpoint/2010/main" val="3915110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a:t>Relacionamento binário de grau 1:1</a:t>
            </a:r>
            <a:endParaRPr lang="pt-BR" dirty="0"/>
          </a:p>
        </p:txBody>
      </p:sp>
      <p:pic>
        <p:nvPicPr>
          <p:cNvPr id="4" name="Imagem 3" descr="Tabela&#10;&#10;Descrição gerada automaticamente">
            <a:extLst>
              <a:ext uri="{FF2B5EF4-FFF2-40B4-BE49-F238E27FC236}">
                <a16:creationId xmlns:a16="http://schemas.microsoft.com/office/drawing/2014/main" id="{EB5ED59F-3872-450F-8F46-1590B7C8C7E7}"/>
              </a:ext>
            </a:extLst>
          </p:cNvPr>
          <p:cNvPicPr>
            <a:picLocks noChangeAspect="1"/>
          </p:cNvPicPr>
          <p:nvPr/>
        </p:nvPicPr>
        <p:blipFill>
          <a:blip r:embed="rId3"/>
          <a:stretch>
            <a:fillRect/>
          </a:stretch>
        </p:blipFill>
        <p:spPr>
          <a:xfrm>
            <a:off x="965735" y="1871160"/>
            <a:ext cx="5973009" cy="2648320"/>
          </a:xfrm>
          <a:prstGeom prst="rect">
            <a:avLst/>
          </a:prstGeom>
        </p:spPr>
      </p:pic>
      <p:pic>
        <p:nvPicPr>
          <p:cNvPr id="7" name="Imagem 6" descr="Interface gráfica do usuário, Texto&#10;&#10;Descrição gerada automaticamente">
            <a:extLst>
              <a:ext uri="{FF2B5EF4-FFF2-40B4-BE49-F238E27FC236}">
                <a16:creationId xmlns:a16="http://schemas.microsoft.com/office/drawing/2014/main" id="{FB85BC8C-32C2-4712-A29C-6F4031F93E66}"/>
              </a:ext>
            </a:extLst>
          </p:cNvPr>
          <p:cNvPicPr>
            <a:picLocks noChangeAspect="1"/>
          </p:cNvPicPr>
          <p:nvPr/>
        </p:nvPicPr>
        <p:blipFill>
          <a:blip r:embed="rId4"/>
          <a:stretch>
            <a:fillRect/>
          </a:stretch>
        </p:blipFill>
        <p:spPr>
          <a:xfrm>
            <a:off x="7152104" y="3858788"/>
            <a:ext cx="4369977" cy="2178266"/>
          </a:xfrm>
          <a:prstGeom prst="rect">
            <a:avLst/>
          </a:prstGeom>
        </p:spPr>
      </p:pic>
    </p:spTree>
    <p:extLst>
      <p:ext uri="{BB962C8B-B14F-4D97-AF65-F5344CB8AC3E}">
        <p14:creationId xmlns:p14="http://schemas.microsoft.com/office/powerpoint/2010/main" val="248518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de </a:t>
            </a:r>
            <a:r>
              <a:rPr lang="en-US" dirty="0" err="1"/>
              <a:t>grau</a:t>
            </a:r>
            <a:r>
              <a:rPr lang="en-US" dirty="0"/>
              <a:t> 1:N</a:t>
            </a:r>
            <a:endParaRPr lang="pt-BR" dirty="0"/>
          </a:p>
        </p:txBody>
      </p:sp>
      <p:pic>
        <p:nvPicPr>
          <p:cNvPr id="5" name="Imagem 4" descr="Diagrama&#10;&#10;Descrição gerada automaticamente">
            <a:extLst>
              <a:ext uri="{FF2B5EF4-FFF2-40B4-BE49-F238E27FC236}">
                <a16:creationId xmlns:a16="http://schemas.microsoft.com/office/drawing/2014/main" id="{8BA16555-E798-40F7-B1E6-6BF5010B75DC}"/>
              </a:ext>
            </a:extLst>
          </p:cNvPr>
          <p:cNvPicPr>
            <a:picLocks noChangeAspect="1"/>
          </p:cNvPicPr>
          <p:nvPr/>
        </p:nvPicPr>
        <p:blipFill>
          <a:blip r:embed="rId3"/>
          <a:stretch>
            <a:fillRect/>
          </a:stretch>
        </p:blipFill>
        <p:spPr>
          <a:xfrm>
            <a:off x="1097280" y="1943875"/>
            <a:ext cx="5973009" cy="2543530"/>
          </a:xfrm>
          <a:prstGeom prst="rect">
            <a:avLst/>
          </a:prstGeom>
        </p:spPr>
      </p:pic>
      <p:pic>
        <p:nvPicPr>
          <p:cNvPr id="8" name="Imagem 7" descr="Tabela&#10;&#10;Descrição gerada automaticamente">
            <a:extLst>
              <a:ext uri="{FF2B5EF4-FFF2-40B4-BE49-F238E27FC236}">
                <a16:creationId xmlns:a16="http://schemas.microsoft.com/office/drawing/2014/main" id="{CFFD2B1A-821C-407B-8B1D-D0C9997993EE}"/>
              </a:ext>
            </a:extLst>
          </p:cNvPr>
          <p:cNvPicPr>
            <a:picLocks noChangeAspect="1"/>
          </p:cNvPicPr>
          <p:nvPr/>
        </p:nvPicPr>
        <p:blipFill>
          <a:blip r:embed="rId4"/>
          <a:stretch>
            <a:fillRect/>
          </a:stretch>
        </p:blipFill>
        <p:spPr>
          <a:xfrm>
            <a:off x="1097280" y="4693920"/>
            <a:ext cx="4020111" cy="1428949"/>
          </a:xfrm>
          <a:prstGeom prst="rect">
            <a:avLst/>
          </a:prstGeom>
        </p:spPr>
      </p:pic>
    </p:spTree>
    <p:extLst>
      <p:ext uri="{BB962C8B-B14F-4D97-AF65-F5344CB8AC3E}">
        <p14:creationId xmlns:p14="http://schemas.microsoft.com/office/powerpoint/2010/main" val="415698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764DD18-3CB9-4F07-9A71-D7084C5728E9}"/>
              </a:ext>
            </a:extLst>
          </p:cNvPr>
          <p:cNvSpPr>
            <a:spLocks noGrp="1"/>
          </p:cNvSpPr>
          <p:nvPr>
            <p:ph type="title"/>
          </p:nvPr>
        </p:nvSpPr>
        <p:spPr>
          <a:xfrm>
            <a:off x="5181601" y="634946"/>
            <a:ext cx="6368142" cy="1450757"/>
          </a:xfrm>
        </p:spPr>
        <p:txBody>
          <a:bodyPr>
            <a:normAutofit/>
          </a:bodyPr>
          <a:lstStyle/>
          <a:p>
            <a:r>
              <a:rPr lang="pt-BR" dirty="0"/>
              <a:t>Na aula anterior...</a:t>
            </a:r>
          </a:p>
        </p:txBody>
      </p:sp>
      <p:pic>
        <p:nvPicPr>
          <p:cNvPr id="20482" name="Picture 2" descr="Quanta energia precisaria para alimentar uma máquina do tempo? - Guerra  Byte - Desenvolvimento de Sites">
            <a:extLst>
              <a:ext uri="{FF2B5EF4-FFF2-40B4-BE49-F238E27FC236}">
                <a16:creationId xmlns:a16="http://schemas.microsoft.com/office/drawing/2014/main" id="{8FD0DC90-6AFF-4D9E-BD68-AF24726AA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321" r="15338" b="2"/>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F8E52770-EC61-4C35-93D5-BDDE2B782CCF}"/>
              </a:ext>
            </a:extLst>
          </p:cNvPr>
          <p:cNvSpPr>
            <a:spLocks noGrp="1"/>
          </p:cNvSpPr>
          <p:nvPr>
            <p:ph idx="1"/>
          </p:nvPr>
        </p:nvSpPr>
        <p:spPr>
          <a:xfrm>
            <a:off x="5181601" y="2198914"/>
            <a:ext cx="6368142" cy="3670180"/>
          </a:xfrm>
        </p:spPr>
        <p:txBody>
          <a:bodyPr>
            <a:normAutofit/>
          </a:bodyPr>
          <a:lstStyle/>
          <a:p>
            <a:pPr lvl="1"/>
            <a:r>
              <a:rPr lang="pt-BR" dirty="0"/>
              <a:t>Abstração</a:t>
            </a:r>
          </a:p>
          <a:p>
            <a:pPr lvl="1"/>
            <a:endParaRPr lang="pt-BR" dirty="0"/>
          </a:p>
          <a:p>
            <a:pPr lvl="1"/>
            <a:r>
              <a:rPr lang="pt-BR" dirty="0"/>
              <a:t>Modelos e modelagem</a:t>
            </a:r>
          </a:p>
          <a:p>
            <a:pPr marL="201168" lvl="1" indent="0">
              <a:buNone/>
            </a:pPr>
            <a:endParaRPr lang="pt-BR" dirty="0"/>
          </a:p>
          <a:p>
            <a:pPr lvl="1"/>
            <a:r>
              <a:rPr lang="pt-BR" dirty="0"/>
              <a:t>Etapas da modelagem relacional</a:t>
            </a:r>
          </a:p>
          <a:p>
            <a:pPr lvl="1"/>
            <a:endParaRPr lang="pt-BR" dirty="0"/>
          </a:p>
          <a:p>
            <a:pPr lvl="1"/>
            <a:r>
              <a:rPr lang="pt-BR" dirty="0"/>
              <a:t>Finalidade da modelagem a nível conceitual, lógico e físico</a:t>
            </a:r>
          </a:p>
          <a:p>
            <a:pPr marL="201168" lvl="1" indent="0">
              <a:buNone/>
            </a:pPr>
            <a:endParaRPr lang="pt-BR" dirty="0"/>
          </a:p>
          <a:p>
            <a:pPr lvl="1"/>
            <a:r>
              <a:rPr lang="pt-BR" dirty="0"/>
              <a:t>Entidades, atributos e relacionamentos</a:t>
            </a:r>
          </a:p>
          <a:p>
            <a:pPr lvl="1"/>
            <a:endParaRPr lang="pt-BR" dirty="0"/>
          </a:p>
          <a:p>
            <a:pPr lvl="1"/>
            <a:r>
              <a:rPr lang="pt-BR" dirty="0"/>
              <a:t>Exercício 1 de modelagem de dados</a:t>
            </a:r>
          </a:p>
        </p:txBody>
      </p:sp>
    </p:spTree>
    <p:extLst>
      <p:ext uri="{BB962C8B-B14F-4D97-AF65-F5344CB8AC3E}">
        <p14:creationId xmlns:p14="http://schemas.microsoft.com/office/powerpoint/2010/main" val="3428266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de </a:t>
            </a:r>
            <a:r>
              <a:rPr lang="en-US" dirty="0" err="1"/>
              <a:t>grau</a:t>
            </a:r>
            <a:r>
              <a:rPr lang="en-US" dirty="0"/>
              <a:t> 1:N</a:t>
            </a:r>
            <a:endParaRPr lang="pt-BR" dirty="0"/>
          </a:p>
        </p:txBody>
      </p:sp>
      <p:pic>
        <p:nvPicPr>
          <p:cNvPr id="8" name="Imagem 7" descr="Tabela&#10;&#10;Descrição gerada automaticamente">
            <a:extLst>
              <a:ext uri="{FF2B5EF4-FFF2-40B4-BE49-F238E27FC236}">
                <a16:creationId xmlns:a16="http://schemas.microsoft.com/office/drawing/2014/main" id="{CFFD2B1A-821C-407B-8B1D-D0C9997993EE}"/>
              </a:ext>
            </a:extLst>
          </p:cNvPr>
          <p:cNvPicPr>
            <a:picLocks noChangeAspect="1"/>
          </p:cNvPicPr>
          <p:nvPr/>
        </p:nvPicPr>
        <p:blipFill>
          <a:blip r:embed="rId3"/>
          <a:stretch>
            <a:fillRect/>
          </a:stretch>
        </p:blipFill>
        <p:spPr>
          <a:xfrm>
            <a:off x="1097280" y="4693920"/>
            <a:ext cx="4020111" cy="1428949"/>
          </a:xfrm>
          <a:prstGeom prst="rect">
            <a:avLst/>
          </a:prstGeom>
        </p:spPr>
      </p:pic>
      <p:sp>
        <p:nvSpPr>
          <p:cNvPr id="9" name="Seta: para a Direita 8">
            <a:extLst>
              <a:ext uri="{FF2B5EF4-FFF2-40B4-BE49-F238E27FC236}">
                <a16:creationId xmlns:a16="http://schemas.microsoft.com/office/drawing/2014/main" id="{04624722-F9EF-42A5-A9E8-FDF78E8A50EF}"/>
              </a:ext>
            </a:extLst>
          </p:cNvPr>
          <p:cNvSpPr/>
          <p:nvPr/>
        </p:nvSpPr>
        <p:spPr>
          <a:xfrm>
            <a:off x="5190937" y="5251975"/>
            <a:ext cx="713399" cy="312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descr="Tabela&#10;&#10;Descrição gerada automaticamente">
            <a:extLst>
              <a:ext uri="{FF2B5EF4-FFF2-40B4-BE49-F238E27FC236}">
                <a16:creationId xmlns:a16="http://schemas.microsoft.com/office/drawing/2014/main" id="{94BC54BC-EC6C-4475-9D41-5E4B11CE1167}"/>
              </a:ext>
            </a:extLst>
          </p:cNvPr>
          <p:cNvPicPr>
            <a:picLocks noChangeAspect="1"/>
          </p:cNvPicPr>
          <p:nvPr/>
        </p:nvPicPr>
        <p:blipFill>
          <a:blip r:embed="rId4"/>
          <a:stretch>
            <a:fillRect/>
          </a:stretch>
        </p:blipFill>
        <p:spPr>
          <a:xfrm>
            <a:off x="6096000" y="4656553"/>
            <a:ext cx="5119669" cy="1428949"/>
          </a:xfrm>
          <a:prstGeom prst="rect">
            <a:avLst/>
          </a:prstGeom>
        </p:spPr>
      </p:pic>
      <p:pic>
        <p:nvPicPr>
          <p:cNvPr id="4" name="Imagem 3" descr="Interface gráfica do usuário, Texto, Aplicativo, Email&#10;&#10;Descrição gerada automaticamente">
            <a:extLst>
              <a:ext uri="{FF2B5EF4-FFF2-40B4-BE49-F238E27FC236}">
                <a16:creationId xmlns:a16="http://schemas.microsoft.com/office/drawing/2014/main" id="{06AE0894-32EF-4ACB-8CE4-5D11A77B8DBD}"/>
              </a:ext>
            </a:extLst>
          </p:cNvPr>
          <p:cNvPicPr>
            <a:picLocks noChangeAspect="1"/>
          </p:cNvPicPr>
          <p:nvPr/>
        </p:nvPicPr>
        <p:blipFill>
          <a:blip r:embed="rId5"/>
          <a:stretch>
            <a:fillRect/>
          </a:stretch>
        </p:blipFill>
        <p:spPr>
          <a:xfrm>
            <a:off x="1097280" y="1892219"/>
            <a:ext cx="6144482" cy="2572109"/>
          </a:xfrm>
          <a:prstGeom prst="rect">
            <a:avLst/>
          </a:prstGeom>
        </p:spPr>
      </p:pic>
    </p:spTree>
    <p:extLst>
      <p:ext uri="{BB962C8B-B14F-4D97-AF65-F5344CB8AC3E}">
        <p14:creationId xmlns:p14="http://schemas.microsoft.com/office/powerpoint/2010/main" val="3900799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de </a:t>
            </a:r>
            <a:r>
              <a:rPr lang="en-US" dirty="0" err="1"/>
              <a:t>grau</a:t>
            </a:r>
            <a:r>
              <a:rPr lang="en-US" dirty="0"/>
              <a:t> 1:N</a:t>
            </a:r>
            <a:endParaRPr lang="pt-BR" dirty="0"/>
          </a:p>
        </p:txBody>
      </p:sp>
      <p:pic>
        <p:nvPicPr>
          <p:cNvPr id="5" name="Imagem 4" descr="Interface gráfica do usuário, Diagrama&#10;&#10;Descrição gerada automaticamente">
            <a:extLst>
              <a:ext uri="{FF2B5EF4-FFF2-40B4-BE49-F238E27FC236}">
                <a16:creationId xmlns:a16="http://schemas.microsoft.com/office/drawing/2014/main" id="{3E73F241-8A5B-4A88-930A-BBE3DC590302}"/>
              </a:ext>
            </a:extLst>
          </p:cNvPr>
          <p:cNvPicPr>
            <a:picLocks noChangeAspect="1"/>
          </p:cNvPicPr>
          <p:nvPr/>
        </p:nvPicPr>
        <p:blipFill>
          <a:blip r:embed="rId3"/>
          <a:stretch>
            <a:fillRect/>
          </a:stretch>
        </p:blipFill>
        <p:spPr>
          <a:xfrm>
            <a:off x="1097280" y="1988074"/>
            <a:ext cx="5925377" cy="1581371"/>
          </a:xfrm>
          <a:prstGeom prst="rect">
            <a:avLst/>
          </a:prstGeom>
        </p:spPr>
      </p:pic>
      <p:pic>
        <p:nvPicPr>
          <p:cNvPr id="7" name="Imagem 6" descr="Tabela&#10;&#10;Descrição gerada automaticamente">
            <a:extLst>
              <a:ext uri="{FF2B5EF4-FFF2-40B4-BE49-F238E27FC236}">
                <a16:creationId xmlns:a16="http://schemas.microsoft.com/office/drawing/2014/main" id="{3641ED4E-2884-4BB8-9F8D-7A0A93D685C8}"/>
              </a:ext>
            </a:extLst>
          </p:cNvPr>
          <p:cNvPicPr>
            <a:picLocks noChangeAspect="1"/>
          </p:cNvPicPr>
          <p:nvPr/>
        </p:nvPicPr>
        <p:blipFill>
          <a:blip r:embed="rId4"/>
          <a:stretch>
            <a:fillRect/>
          </a:stretch>
        </p:blipFill>
        <p:spPr>
          <a:xfrm>
            <a:off x="1097280" y="3820159"/>
            <a:ext cx="4182059" cy="1857634"/>
          </a:xfrm>
          <a:prstGeom prst="rect">
            <a:avLst/>
          </a:prstGeom>
        </p:spPr>
      </p:pic>
    </p:spTree>
    <p:extLst>
      <p:ext uri="{BB962C8B-B14F-4D97-AF65-F5344CB8AC3E}">
        <p14:creationId xmlns:p14="http://schemas.microsoft.com/office/powerpoint/2010/main" val="1234540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de </a:t>
            </a:r>
            <a:r>
              <a:rPr lang="en-US" dirty="0" err="1"/>
              <a:t>grau</a:t>
            </a:r>
            <a:r>
              <a:rPr lang="en-US" dirty="0"/>
              <a:t> 1:N</a:t>
            </a:r>
            <a:endParaRPr lang="pt-BR" dirty="0"/>
          </a:p>
        </p:txBody>
      </p:sp>
      <p:pic>
        <p:nvPicPr>
          <p:cNvPr id="7" name="Imagem 6" descr="Tabela&#10;&#10;Descrição gerada automaticamente">
            <a:extLst>
              <a:ext uri="{FF2B5EF4-FFF2-40B4-BE49-F238E27FC236}">
                <a16:creationId xmlns:a16="http://schemas.microsoft.com/office/drawing/2014/main" id="{3641ED4E-2884-4BB8-9F8D-7A0A93D685C8}"/>
              </a:ext>
            </a:extLst>
          </p:cNvPr>
          <p:cNvPicPr>
            <a:picLocks noChangeAspect="1"/>
          </p:cNvPicPr>
          <p:nvPr/>
        </p:nvPicPr>
        <p:blipFill>
          <a:blip r:embed="rId3"/>
          <a:stretch>
            <a:fillRect/>
          </a:stretch>
        </p:blipFill>
        <p:spPr>
          <a:xfrm>
            <a:off x="966863" y="4261057"/>
            <a:ext cx="4182059" cy="1857634"/>
          </a:xfrm>
          <a:prstGeom prst="rect">
            <a:avLst/>
          </a:prstGeom>
        </p:spPr>
      </p:pic>
      <p:sp>
        <p:nvSpPr>
          <p:cNvPr id="6" name="Seta: para a Direita 5">
            <a:extLst>
              <a:ext uri="{FF2B5EF4-FFF2-40B4-BE49-F238E27FC236}">
                <a16:creationId xmlns:a16="http://schemas.microsoft.com/office/drawing/2014/main" id="{D22E7C9A-206A-4E3E-A4F5-95DCA1668B2B}"/>
              </a:ext>
            </a:extLst>
          </p:cNvPr>
          <p:cNvSpPr/>
          <p:nvPr/>
        </p:nvSpPr>
        <p:spPr>
          <a:xfrm>
            <a:off x="5382601" y="5033456"/>
            <a:ext cx="713399" cy="312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Tabela&#10;&#10;Descrição gerada automaticamente">
            <a:extLst>
              <a:ext uri="{FF2B5EF4-FFF2-40B4-BE49-F238E27FC236}">
                <a16:creationId xmlns:a16="http://schemas.microsoft.com/office/drawing/2014/main" id="{E5F44648-9867-450C-8E9B-6A0DBFF053AB}"/>
              </a:ext>
            </a:extLst>
          </p:cNvPr>
          <p:cNvPicPr>
            <a:picLocks noChangeAspect="1"/>
          </p:cNvPicPr>
          <p:nvPr/>
        </p:nvPicPr>
        <p:blipFill>
          <a:blip r:embed="rId4"/>
          <a:stretch>
            <a:fillRect/>
          </a:stretch>
        </p:blipFill>
        <p:spPr>
          <a:xfrm>
            <a:off x="6329679" y="4340863"/>
            <a:ext cx="5573481" cy="2010860"/>
          </a:xfrm>
          <a:prstGeom prst="rect">
            <a:avLst/>
          </a:prstGeom>
        </p:spPr>
      </p:pic>
      <p:pic>
        <p:nvPicPr>
          <p:cNvPr id="9" name="Imagem 8" descr="Texto&#10;&#10;Descrição gerada automaticamente">
            <a:extLst>
              <a:ext uri="{FF2B5EF4-FFF2-40B4-BE49-F238E27FC236}">
                <a16:creationId xmlns:a16="http://schemas.microsoft.com/office/drawing/2014/main" id="{AA61CAF0-1FAC-438F-B76E-1A217C0AB874}"/>
              </a:ext>
            </a:extLst>
          </p:cNvPr>
          <p:cNvPicPr>
            <a:picLocks noChangeAspect="1"/>
          </p:cNvPicPr>
          <p:nvPr/>
        </p:nvPicPr>
        <p:blipFill>
          <a:blip r:embed="rId5"/>
          <a:stretch>
            <a:fillRect/>
          </a:stretch>
        </p:blipFill>
        <p:spPr>
          <a:xfrm>
            <a:off x="1097280" y="1744435"/>
            <a:ext cx="5429303" cy="2360204"/>
          </a:xfrm>
          <a:prstGeom prst="rect">
            <a:avLst/>
          </a:prstGeom>
        </p:spPr>
      </p:pic>
    </p:spTree>
    <p:extLst>
      <p:ext uri="{BB962C8B-B14F-4D97-AF65-F5344CB8AC3E}">
        <p14:creationId xmlns:p14="http://schemas.microsoft.com/office/powerpoint/2010/main" val="2634099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de </a:t>
            </a:r>
            <a:r>
              <a:rPr lang="en-US" dirty="0" err="1"/>
              <a:t>grau</a:t>
            </a:r>
            <a:r>
              <a:rPr lang="en-US" dirty="0"/>
              <a:t> N:M</a:t>
            </a:r>
            <a:endParaRPr lang="pt-BR" dirty="0"/>
          </a:p>
        </p:txBody>
      </p:sp>
      <p:pic>
        <p:nvPicPr>
          <p:cNvPr id="5" name="Imagem 4" descr="Diagrama&#10;&#10;Descrição gerada automaticamente">
            <a:extLst>
              <a:ext uri="{FF2B5EF4-FFF2-40B4-BE49-F238E27FC236}">
                <a16:creationId xmlns:a16="http://schemas.microsoft.com/office/drawing/2014/main" id="{F666BDD8-03AA-4F6F-87AD-4DED1B3A2A3B}"/>
              </a:ext>
            </a:extLst>
          </p:cNvPr>
          <p:cNvPicPr>
            <a:picLocks noChangeAspect="1"/>
          </p:cNvPicPr>
          <p:nvPr/>
        </p:nvPicPr>
        <p:blipFill>
          <a:blip r:embed="rId3"/>
          <a:stretch>
            <a:fillRect/>
          </a:stretch>
        </p:blipFill>
        <p:spPr>
          <a:xfrm>
            <a:off x="1097280" y="1871730"/>
            <a:ext cx="6106377" cy="3581900"/>
          </a:xfrm>
          <a:prstGeom prst="rect">
            <a:avLst/>
          </a:prstGeom>
        </p:spPr>
      </p:pic>
      <p:pic>
        <p:nvPicPr>
          <p:cNvPr id="10" name="Imagem 9" descr="Tabela&#10;&#10;Descrição gerada automaticamente">
            <a:extLst>
              <a:ext uri="{FF2B5EF4-FFF2-40B4-BE49-F238E27FC236}">
                <a16:creationId xmlns:a16="http://schemas.microsoft.com/office/drawing/2014/main" id="{8E790A89-342C-479F-96D2-6113FDEFBFD0}"/>
              </a:ext>
            </a:extLst>
          </p:cNvPr>
          <p:cNvPicPr>
            <a:picLocks noChangeAspect="1"/>
          </p:cNvPicPr>
          <p:nvPr/>
        </p:nvPicPr>
        <p:blipFill>
          <a:blip r:embed="rId4"/>
          <a:stretch>
            <a:fillRect/>
          </a:stretch>
        </p:blipFill>
        <p:spPr>
          <a:xfrm>
            <a:off x="7292375" y="1871730"/>
            <a:ext cx="4048690" cy="2810267"/>
          </a:xfrm>
          <a:prstGeom prst="rect">
            <a:avLst/>
          </a:prstGeom>
        </p:spPr>
      </p:pic>
      <p:pic>
        <p:nvPicPr>
          <p:cNvPr id="12" name="Imagem 11" descr="Texto&#10;&#10;Descrição gerada automaticamente com confiança média">
            <a:extLst>
              <a:ext uri="{FF2B5EF4-FFF2-40B4-BE49-F238E27FC236}">
                <a16:creationId xmlns:a16="http://schemas.microsoft.com/office/drawing/2014/main" id="{7A9D25AB-4B46-43D9-86D5-16925F452B47}"/>
              </a:ext>
            </a:extLst>
          </p:cNvPr>
          <p:cNvPicPr>
            <a:picLocks noChangeAspect="1"/>
          </p:cNvPicPr>
          <p:nvPr/>
        </p:nvPicPr>
        <p:blipFill>
          <a:blip r:embed="rId5"/>
          <a:stretch>
            <a:fillRect/>
          </a:stretch>
        </p:blipFill>
        <p:spPr>
          <a:xfrm>
            <a:off x="7410344" y="4681997"/>
            <a:ext cx="3745336" cy="517409"/>
          </a:xfrm>
          <a:prstGeom prst="rect">
            <a:avLst/>
          </a:prstGeom>
        </p:spPr>
      </p:pic>
    </p:spTree>
    <p:extLst>
      <p:ext uri="{BB962C8B-B14F-4D97-AF65-F5344CB8AC3E}">
        <p14:creationId xmlns:p14="http://schemas.microsoft.com/office/powerpoint/2010/main" val="4054856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de </a:t>
            </a:r>
            <a:r>
              <a:rPr lang="en-US" dirty="0" err="1"/>
              <a:t>grau</a:t>
            </a:r>
            <a:r>
              <a:rPr lang="en-US" dirty="0"/>
              <a:t> N:M</a:t>
            </a:r>
            <a:endParaRPr lang="pt-BR" dirty="0"/>
          </a:p>
        </p:txBody>
      </p:sp>
      <p:pic>
        <p:nvPicPr>
          <p:cNvPr id="4" name="Imagem 3" descr="Tabela&#10;&#10;Descrição gerada automaticamente">
            <a:extLst>
              <a:ext uri="{FF2B5EF4-FFF2-40B4-BE49-F238E27FC236}">
                <a16:creationId xmlns:a16="http://schemas.microsoft.com/office/drawing/2014/main" id="{05774B1E-6A95-4FA2-8BF2-9543FE23BDCF}"/>
              </a:ext>
            </a:extLst>
          </p:cNvPr>
          <p:cNvPicPr>
            <a:picLocks noChangeAspect="1"/>
          </p:cNvPicPr>
          <p:nvPr/>
        </p:nvPicPr>
        <p:blipFill>
          <a:blip r:embed="rId3"/>
          <a:stretch>
            <a:fillRect/>
          </a:stretch>
        </p:blipFill>
        <p:spPr>
          <a:xfrm>
            <a:off x="1097280" y="3656563"/>
            <a:ext cx="4836160" cy="2450429"/>
          </a:xfrm>
          <a:prstGeom prst="rect">
            <a:avLst/>
          </a:prstGeom>
        </p:spPr>
      </p:pic>
      <p:pic>
        <p:nvPicPr>
          <p:cNvPr id="7" name="Imagem 6" descr="Texto&#10;&#10;Descrição gerada automaticamente">
            <a:extLst>
              <a:ext uri="{FF2B5EF4-FFF2-40B4-BE49-F238E27FC236}">
                <a16:creationId xmlns:a16="http://schemas.microsoft.com/office/drawing/2014/main" id="{48A1243E-99B3-4F16-893E-B1100D665F72}"/>
              </a:ext>
            </a:extLst>
          </p:cNvPr>
          <p:cNvPicPr>
            <a:picLocks noChangeAspect="1"/>
          </p:cNvPicPr>
          <p:nvPr/>
        </p:nvPicPr>
        <p:blipFill>
          <a:blip r:embed="rId4"/>
          <a:stretch>
            <a:fillRect/>
          </a:stretch>
        </p:blipFill>
        <p:spPr>
          <a:xfrm>
            <a:off x="6258561" y="1872445"/>
            <a:ext cx="4945036" cy="2238835"/>
          </a:xfrm>
          <a:prstGeom prst="rect">
            <a:avLst/>
          </a:prstGeom>
        </p:spPr>
      </p:pic>
    </p:spTree>
    <p:extLst>
      <p:ext uri="{BB962C8B-B14F-4D97-AF65-F5344CB8AC3E}">
        <p14:creationId xmlns:p14="http://schemas.microsoft.com/office/powerpoint/2010/main" val="913256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a:t>
            </a:r>
            <a:r>
              <a:rPr lang="en-US" dirty="0" err="1"/>
              <a:t>múltiplos</a:t>
            </a:r>
            <a:endParaRPr lang="pt-BR" dirty="0"/>
          </a:p>
        </p:txBody>
      </p:sp>
      <p:pic>
        <p:nvPicPr>
          <p:cNvPr id="5" name="Imagem 4" descr="Diagrama&#10;&#10;Descrição gerada automaticamente">
            <a:extLst>
              <a:ext uri="{FF2B5EF4-FFF2-40B4-BE49-F238E27FC236}">
                <a16:creationId xmlns:a16="http://schemas.microsoft.com/office/drawing/2014/main" id="{4D7BE868-99FD-480C-965F-3A6B866A81A5}"/>
              </a:ext>
            </a:extLst>
          </p:cNvPr>
          <p:cNvPicPr>
            <a:picLocks noChangeAspect="1"/>
          </p:cNvPicPr>
          <p:nvPr/>
        </p:nvPicPr>
        <p:blipFill>
          <a:blip r:embed="rId3"/>
          <a:stretch>
            <a:fillRect/>
          </a:stretch>
        </p:blipFill>
        <p:spPr>
          <a:xfrm>
            <a:off x="1493008" y="1835386"/>
            <a:ext cx="5466080" cy="2868843"/>
          </a:xfrm>
          <a:prstGeom prst="rect">
            <a:avLst/>
          </a:prstGeom>
        </p:spPr>
      </p:pic>
      <p:pic>
        <p:nvPicPr>
          <p:cNvPr id="8" name="Imagem 7" descr="Diagrama&#10;&#10;Descrição gerada automaticamente com confiança média">
            <a:extLst>
              <a:ext uri="{FF2B5EF4-FFF2-40B4-BE49-F238E27FC236}">
                <a16:creationId xmlns:a16="http://schemas.microsoft.com/office/drawing/2014/main" id="{C0185B68-19BA-47AD-A4DA-AA143A4AC797}"/>
              </a:ext>
            </a:extLst>
          </p:cNvPr>
          <p:cNvPicPr>
            <a:picLocks noChangeAspect="1"/>
          </p:cNvPicPr>
          <p:nvPr/>
        </p:nvPicPr>
        <p:blipFill>
          <a:blip r:embed="rId4"/>
          <a:stretch>
            <a:fillRect/>
          </a:stretch>
        </p:blipFill>
        <p:spPr>
          <a:xfrm>
            <a:off x="1493008" y="4761520"/>
            <a:ext cx="5295225" cy="1361629"/>
          </a:xfrm>
          <a:prstGeom prst="rect">
            <a:avLst/>
          </a:prstGeom>
        </p:spPr>
      </p:pic>
    </p:spTree>
    <p:extLst>
      <p:ext uri="{BB962C8B-B14F-4D97-AF65-F5344CB8AC3E}">
        <p14:creationId xmlns:p14="http://schemas.microsoft.com/office/powerpoint/2010/main" val="2532315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a:t>
            </a:r>
            <a:r>
              <a:rPr lang="en-US" dirty="0" err="1"/>
              <a:t>múltiplos</a:t>
            </a:r>
            <a:endParaRPr lang="pt-BR" dirty="0"/>
          </a:p>
        </p:txBody>
      </p:sp>
      <p:pic>
        <p:nvPicPr>
          <p:cNvPr id="4" name="Imagem 3" descr="Diagrama&#10;&#10;Descrição gerada automaticamente">
            <a:extLst>
              <a:ext uri="{FF2B5EF4-FFF2-40B4-BE49-F238E27FC236}">
                <a16:creationId xmlns:a16="http://schemas.microsoft.com/office/drawing/2014/main" id="{843329F9-C36C-4E16-90D5-7425290BDCE7}"/>
              </a:ext>
            </a:extLst>
          </p:cNvPr>
          <p:cNvPicPr>
            <a:picLocks noChangeAspect="1"/>
          </p:cNvPicPr>
          <p:nvPr/>
        </p:nvPicPr>
        <p:blipFill>
          <a:blip r:embed="rId3"/>
          <a:stretch>
            <a:fillRect/>
          </a:stretch>
        </p:blipFill>
        <p:spPr>
          <a:xfrm>
            <a:off x="1097280" y="1869565"/>
            <a:ext cx="6201640" cy="2753109"/>
          </a:xfrm>
          <a:prstGeom prst="rect">
            <a:avLst/>
          </a:prstGeom>
        </p:spPr>
      </p:pic>
      <p:pic>
        <p:nvPicPr>
          <p:cNvPr id="7" name="Imagem 6" descr="Texto, Carta&#10;&#10;Descrição gerada automaticamente">
            <a:extLst>
              <a:ext uri="{FF2B5EF4-FFF2-40B4-BE49-F238E27FC236}">
                <a16:creationId xmlns:a16="http://schemas.microsoft.com/office/drawing/2014/main" id="{1D21DE87-AB0A-4EA6-A842-0907B2201458}"/>
              </a:ext>
            </a:extLst>
          </p:cNvPr>
          <p:cNvPicPr>
            <a:picLocks noChangeAspect="1"/>
          </p:cNvPicPr>
          <p:nvPr/>
        </p:nvPicPr>
        <p:blipFill>
          <a:blip r:embed="rId4"/>
          <a:stretch>
            <a:fillRect/>
          </a:stretch>
        </p:blipFill>
        <p:spPr>
          <a:xfrm>
            <a:off x="7632397" y="3055593"/>
            <a:ext cx="4344006" cy="3134162"/>
          </a:xfrm>
          <a:prstGeom prst="rect">
            <a:avLst/>
          </a:prstGeom>
        </p:spPr>
      </p:pic>
    </p:spTree>
    <p:extLst>
      <p:ext uri="{BB962C8B-B14F-4D97-AF65-F5344CB8AC3E}">
        <p14:creationId xmlns:p14="http://schemas.microsoft.com/office/powerpoint/2010/main" val="3580357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a:t>
            </a:r>
            <a:r>
              <a:rPr lang="en-US" dirty="0" err="1"/>
              <a:t>múltiplos</a:t>
            </a:r>
            <a:endParaRPr lang="pt-BR" dirty="0"/>
          </a:p>
        </p:txBody>
      </p:sp>
      <p:pic>
        <p:nvPicPr>
          <p:cNvPr id="5" name="Imagem 4" descr="Texto&#10;&#10;Descrição gerada automaticamente">
            <a:extLst>
              <a:ext uri="{FF2B5EF4-FFF2-40B4-BE49-F238E27FC236}">
                <a16:creationId xmlns:a16="http://schemas.microsoft.com/office/drawing/2014/main" id="{ABD77436-8741-461F-B0BA-5E80B8D46CE2}"/>
              </a:ext>
            </a:extLst>
          </p:cNvPr>
          <p:cNvPicPr>
            <a:picLocks noChangeAspect="1"/>
          </p:cNvPicPr>
          <p:nvPr/>
        </p:nvPicPr>
        <p:blipFill>
          <a:blip r:embed="rId3"/>
          <a:stretch>
            <a:fillRect/>
          </a:stretch>
        </p:blipFill>
        <p:spPr>
          <a:xfrm>
            <a:off x="1097280" y="1872363"/>
            <a:ext cx="6296904" cy="3600953"/>
          </a:xfrm>
          <a:prstGeom prst="rect">
            <a:avLst/>
          </a:prstGeom>
        </p:spPr>
      </p:pic>
    </p:spTree>
    <p:extLst>
      <p:ext uri="{BB962C8B-B14F-4D97-AF65-F5344CB8AC3E}">
        <p14:creationId xmlns:p14="http://schemas.microsoft.com/office/powerpoint/2010/main" val="146949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a:t>
            </a:r>
            <a:r>
              <a:rPr lang="en-US" dirty="0" err="1"/>
              <a:t>múltiplos</a:t>
            </a:r>
            <a:endParaRPr lang="pt-BR" dirty="0"/>
          </a:p>
        </p:txBody>
      </p:sp>
      <p:pic>
        <p:nvPicPr>
          <p:cNvPr id="4" name="Imagem 3">
            <a:extLst>
              <a:ext uri="{FF2B5EF4-FFF2-40B4-BE49-F238E27FC236}">
                <a16:creationId xmlns:a16="http://schemas.microsoft.com/office/drawing/2014/main" id="{1633C490-4E8E-4B56-AECF-C51C44BC8165}"/>
              </a:ext>
            </a:extLst>
          </p:cNvPr>
          <p:cNvPicPr>
            <a:picLocks noChangeAspect="1"/>
          </p:cNvPicPr>
          <p:nvPr/>
        </p:nvPicPr>
        <p:blipFill>
          <a:blip r:embed="rId3"/>
          <a:stretch>
            <a:fillRect/>
          </a:stretch>
        </p:blipFill>
        <p:spPr>
          <a:xfrm>
            <a:off x="1198212" y="2022114"/>
            <a:ext cx="5020376" cy="619211"/>
          </a:xfrm>
          <a:prstGeom prst="rect">
            <a:avLst/>
          </a:prstGeom>
        </p:spPr>
      </p:pic>
      <p:pic>
        <p:nvPicPr>
          <p:cNvPr id="7" name="Imagem 6" descr="Diagrama&#10;&#10;Descrição gerada automaticamente">
            <a:extLst>
              <a:ext uri="{FF2B5EF4-FFF2-40B4-BE49-F238E27FC236}">
                <a16:creationId xmlns:a16="http://schemas.microsoft.com/office/drawing/2014/main" id="{18A1016E-03CC-4640-92C0-A9D0EE04B338}"/>
              </a:ext>
            </a:extLst>
          </p:cNvPr>
          <p:cNvPicPr>
            <a:picLocks noChangeAspect="1"/>
          </p:cNvPicPr>
          <p:nvPr/>
        </p:nvPicPr>
        <p:blipFill>
          <a:blip r:embed="rId4"/>
          <a:stretch>
            <a:fillRect/>
          </a:stretch>
        </p:blipFill>
        <p:spPr>
          <a:xfrm>
            <a:off x="1097280" y="2992119"/>
            <a:ext cx="5506218" cy="1552792"/>
          </a:xfrm>
          <a:prstGeom prst="rect">
            <a:avLst/>
          </a:prstGeom>
        </p:spPr>
      </p:pic>
    </p:spTree>
    <p:extLst>
      <p:ext uri="{BB962C8B-B14F-4D97-AF65-F5344CB8AC3E}">
        <p14:creationId xmlns:p14="http://schemas.microsoft.com/office/powerpoint/2010/main" val="303321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binário</a:t>
            </a:r>
            <a:r>
              <a:rPr lang="en-US" dirty="0"/>
              <a:t> </a:t>
            </a:r>
            <a:r>
              <a:rPr lang="en-US" dirty="0" err="1"/>
              <a:t>múltiplos</a:t>
            </a:r>
            <a:endParaRPr lang="pt-BR" dirty="0"/>
          </a:p>
        </p:txBody>
      </p:sp>
      <p:pic>
        <p:nvPicPr>
          <p:cNvPr id="4" name="Imagem 3">
            <a:extLst>
              <a:ext uri="{FF2B5EF4-FFF2-40B4-BE49-F238E27FC236}">
                <a16:creationId xmlns:a16="http://schemas.microsoft.com/office/drawing/2014/main" id="{1633C490-4E8E-4B56-AECF-C51C44BC8165}"/>
              </a:ext>
            </a:extLst>
          </p:cNvPr>
          <p:cNvPicPr>
            <a:picLocks noChangeAspect="1"/>
          </p:cNvPicPr>
          <p:nvPr/>
        </p:nvPicPr>
        <p:blipFill>
          <a:blip r:embed="rId3"/>
          <a:stretch>
            <a:fillRect/>
          </a:stretch>
        </p:blipFill>
        <p:spPr>
          <a:xfrm>
            <a:off x="1198212" y="2022114"/>
            <a:ext cx="5020376" cy="619211"/>
          </a:xfrm>
          <a:prstGeom prst="rect">
            <a:avLst/>
          </a:prstGeom>
        </p:spPr>
      </p:pic>
      <p:pic>
        <p:nvPicPr>
          <p:cNvPr id="7" name="Imagem 6" descr="Diagrama&#10;&#10;Descrição gerada automaticamente">
            <a:extLst>
              <a:ext uri="{FF2B5EF4-FFF2-40B4-BE49-F238E27FC236}">
                <a16:creationId xmlns:a16="http://schemas.microsoft.com/office/drawing/2014/main" id="{18A1016E-03CC-4640-92C0-A9D0EE04B338}"/>
              </a:ext>
            </a:extLst>
          </p:cNvPr>
          <p:cNvPicPr>
            <a:picLocks noChangeAspect="1"/>
          </p:cNvPicPr>
          <p:nvPr/>
        </p:nvPicPr>
        <p:blipFill>
          <a:blip r:embed="rId4"/>
          <a:stretch>
            <a:fillRect/>
          </a:stretch>
        </p:blipFill>
        <p:spPr>
          <a:xfrm>
            <a:off x="1097280" y="2992119"/>
            <a:ext cx="5506218" cy="1552792"/>
          </a:xfrm>
          <a:prstGeom prst="rect">
            <a:avLst/>
          </a:prstGeom>
        </p:spPr>
      </p:pic>
      <p:pic>
        <p:nvPicPr>
          <p:cNvPr id="5" name="Imagem 4">
            <a:extLst>
              <a:ext uri="{FF2B5EF4-FFF2-40B4-BE49-F238E27FC236}">
                <a16:creationId xmlns:a16="http://schemas.microsoft.com/office/drawing/2014/main" id="{14D43AFA-D6D5-4C5E-B987-AA12A027A2FC}"/>
              </a:ext>
            </a:extLst>
          </p:cNvPr>
          <p:cNvPicPr>
            <a:picLocks noChangeAspect="1"/>
          </p:cNvPicPr>
          <p:nvPr/>
        </p:nvPicPr>
        <p:blipFill>
          <a:blip r:embed="rId5"/>
          <a:stretch>
            <a:fillRect/>
          </a:stretch>
        </p:blipFill>
        <p:spPr>
          <a:xfrm>
            <a:off x="997483" y="4844377"/>
            <a:ext cx="6011114" cy="552527"/>
          </a:xfrm>
          <a:prstGeom prst="rect">
            <a:avLst/>
          </a:prstGeom>
        </p:spPr>
      </p:pic>
    </p:spTree>
    <p:extLst>
      <p:ext uri="{BB962C8B-B14F-4D97-AF65-F5344CB8AC3E}">
        <p14:creationId xmlns:p14="http://schemas.microsoft.com/office/powerpoint/2010/main" val="10032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907A08E-EBA9-4922-9BF4-ECBD84BC4932}"/>
              </a:ext>
            </a:extLst>
          </p:cNvPr>
          <p:cNvSpPr>
            <a:spLocks noGrp="1"/>
          </p:cNvSpPr>
          <p:nvPr>
            <p:ph type="title"/>
          </p:nvPr>
        </p:nvSpPr>
        <p:spPr>
          <a:xfrm>
            <a:off x="5181601" y="634946"/>
            <a:ext cx="6368142" cy="1450757"/>
          </a:xfrm>
        </p:spPr>
        <p:txBody>
          <a:bodyPr>
            <a:normAutofit/>
          </a:bodyPr>
          <a:lstStyle/>
          <a:p>
            <a:r>
              <a:rPr lang="pt-BR" dirty="0"/>
              <a:t>Agenda</a:t>
            </a:r>
          </a:p>
        </p:txBody>
      </p:sp>
      <p:pic>
        <p:nvPicPr>
          <p:cNvPr id="1026" name="Picture 2" descr="Você sabe usar a agenda de trabalho para se organizar?">
            <a:extLst>
              <a:ext uri="{FF2B5EF4-FFF2-40B4-BE49-F238E27FC236}">
                <a16:creationId xmlns:a16="http://schemas.microsoft.com/office/drawing/2014/main" id="{105903E9-227A-417A-B158-01B2F9215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604" r="30595"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9126BFE9-2615-4DE7-BC48-E3E04E6A36DE}"/>
              </a:ext>
            </a:extLst>
          </p:cNvPr>
          <p:cNvSpPr>
            <a:spLocks noGrp="1"/>
          </p:cNvSpPr>
          <p:nvPr>
            <p:ph idx="1"/>
          </p:nvPr>
        </p:nvSpPr>
        <p:spPr>
          <a:xfrm>
            <a:off x="5181601" y="2198914"/>
            <a:ext cx="6368142" cy="3670180"/>
          </a:xfrm>
        </p:spPr>
        <p:txBody>
          <a:bodyPr>
            <a:normAutofit/>
          </a:bodyPr>
          <a:lstStyle/>
          <a:p>
            <a:pPr lvl="1"/>
            <a:r>
              <a:rPr lang="pt-BR" dirty="0"/>
              <a:t>Mais sobre relacionamentos na modelagem relacional</a:t>
            </a:r>
          </a:p>
          <a:p>
            <a:pPr lvl="1"/>
            <a:endParaRPr lang="pt-BR" dirty="0"/>
          </a:p>
          <a:p>
            <a:pPr lvl="1"/>
            <a:r>
              <a:rPr lang="pt-BR" dirty="0"/>
              <a:t>Normalização</a:t>
            </a:r>
          </a:p>
          <a:p>
            <a:pPr lvl="1"/>
            <a:endParaRPr lang="pt-BR" dirty="0"/>
          </a:p>
          <a:p>
            <a:pPr lvl="1"/>
            <a:r>
              <a:rPr lang="en-US" dirty="0" err="1"/>
              <a:t>Exercício</a:t>
            </a:r>
            <a:r>
              <a:rPr lang="en-US" dirty="0"/>
              <a:t> 2 de </a:t>
            </a:r>
            <a:r>
              <a:rPr lang="en-US" dirty="0" err="1"/>
              <a:t>modelagem</a:t>
            </a:r>
            <a:r>
              <a:rPr lang="en-US" dirty="0"/>
              <a:t> de dados</a:t>
            </a:r>
            <a:endParaRPr lang="pt-BR" dirty="0"/>
          </a:p>
        </p:txBody>
      </p:sp>
    </p:spTree>
    <p:extLst>
      <p:ext uri="{BB962C8B-B14F-4D97-AF65-F5344CB8AC3E}">
        <p14:creationId xmlns:p14="http://schemas.microsoft.com/office/powerpoint/2010/main" val="2587309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ternário</a:t>
            </a:r>
            <a:endParaRPr lang="pt-BR" dirty="0"/>
          </a:p>
        </p:txBody>
      </p:sp>
      <p:pic>
        <p:nvPicPr>
          <p:cNvPr id="6" name="Imagem 5" descr="Diagrama&#10;&#10;Descrição gerada automaticamente">
            <a:extLst>
              <a:ext uri="{FF2B5EF4-FFF2-40B4-BE49-F238E27FC236}">
                <a16:creationId xmlns:a16="http://schemas.microsoft.com/office/drawing/2014/main" id="{E69D8B38-7282-4BBD-BF5D-348A02269B44}"/>
              </a:ext>
            </a:extLst>
          </p:cNvPr>
          <p:cNvPicPr>
            <a:picLocks noChangeAspect="1"/>
          </p:cNvPicPr>
          <p:nvPr/>
        </p:nvPicPr>
        <p:blipFill>
          <a:blip r:embed="rId3"/>
          <a:stretch>
            <a:fillRect/>
          </a:stretch>
        </p:blipFill>
        <p:spPr>
          <a:xfrm>
            <a:off x="884256" y="1761892"/>
            <a:ext cx="4286848" cy="1667108"/>
          </a:xfrm>
          <a:prstGeom prst="rect">
            <a:avLst/>
          </a:prstGeom>
        </p:spPr>
      </p:pic>
      <p:pic>
        <p:nvPicPr>
          <p:cNvPr id="11" name="Imagem 10" descr="Interface gráfica do usuário, Texto, Aplicativo, Email&#10;&#10;Descrição gerada automaticamente">
            <a:extLst>
              <a:ext uri="{FF2B5EF4-FFF2-40B4-BE49-F238E27FC236}">
                <a16:creationId xmlns:a16="http://schemas.microsoft.com/office/drawing/2014/main" id="{93D1B00E-F168-4777-ABEF-4A968561430C}"/>
              </a:ext>
            </a:extLst>
          </p:cNvPr>
          <p:cNvPicPr>
            <a:picLocks noChangeAspect="1"/>
          </p:cNvPicPr>
          <p:nvPr/>
        </p:nvPicPr>
        <p:blipFill>
          <a:blip r:embed="rId4"/>
          <a:stretch>
            <a:fillRect/>
          </a:stretch>
        </p:blipFill>
        <p:spPr>
          <a:xfrm>
            <a:off x="5171104" y="1833055"/>
            <a:ext cx="6230219" cy="2724530"/>
          </a:xfrm>
          <a:prstGeom prst="rect">
            <a:avLst/>
          </a:prstGeom>
        </p:spPr>
      </p:pic>
    </p:spTree>
    <p:extLst>
      <p:ext uri="{BB962C8B-B14F-4D97-AF65-F5344CB8AC3E}">
        <p14:creationId xmlns:p14="http://schemas.microsoft.com/office/powerpoint/2010/main" val="3029330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p:txBody>
          <a:bodyPr/>
          <a:lstStyle/>
          <a:p>
            <a:r>
              <a:rPr lang="en-US" dirty="0" err="1"/>
              <a:t>Relacionamento</a:t>
            </a:r>
            <a:r>
              <a:rPr lang="en-US" dirty="0"/>
              <a:t> </a:t>
            </a:r>
            <a:r>
              <a:rPr lang="en-US" dirty="0" err="1"/>
              <a:t>ternário</a:t>
            </a:r>
            <a:endParaRPr lang="pt-BR" dirty="0"/>
          </a:p>
        </p:txBody>
      </p:sp>
      <p:pic>
        <p:nvPicPr>
          <p:cNvPr id="6" name="Imagem 5" descr="Diagrama&#10;&#10;Descrição gerada automaticamente">
            <a:extLst>
              <a:ext uri="{FF2B5EF4-FFF2-40B4-BE49-F238E27FC236}">
                <a16:creationId xmlns:a16="http://schemas.microsoft.com/office/drawing/2014/main" id="{E69D8B38-7282-4BBD-BF5D-348A02269B44}"/>
              </a:ext>
            </a:extLst>
          </p:cNvPr>
          <p:cNvPicPr>
            <a:picLocks noChangeAspect="1"/>
          </p:cNvPicPr>
          <p:nvPr/>
        </p:nvPicPr>
        <p:blipFill>
          <a:blip r:embed="rId3"/>
          <a:stretch>
            <a:fillRect/>
          </a:stretch>
        </p:blipFill>
        <p:spPr>
          <a:xfrm>
            <a:off x="884256" y="1761892"/>
            <a:ext cx="4286848" cy="1667108"/>
          </a:xfrm>
          <a:prstGeom prst="rect">
            <a:avLst/>
          </a:prstGeom>
        </p:spPr>
      </p:pic>
      <p:pic>
        <p:nvPicPr>
          <p:cNvPr id="4" name="Imagem 3" descr="Texto, Carta&#10;&#10;Descrição gerada automaticamente">
            <a:extLst>
              <a:ext uri="{FF2B5EF4-FFF2-40B4-BE49-F238E27FC236}">
                <a16:creationId xmlns:a16="http://schemas.microsoft.com/office/drawing/2014/main" id="{D67F5BA8-BB53-4343-9599-D5FF2D0C4296}"/>
              </a:ext>
            </a:extLst>
          </p:cNvPr>
          <p:cNvPicPr>
            <a:picLocks noChangeAspect="1"/>
          </p:cNvPicPr>
          <p:nvPr/>
        </p:nvPicPr>
        <p:blipFill>
          <a:blip r:embed="rId4"/>
          <a:stretch>
            <a:fillRect/>
          </a:stretch>
        </p:blipFill>
        <p:spPr>
          <a:xfrm>
            <a:off x="5272704" y="3569475"/>
            <a:ext cx="5882976" cy="2354954"/>
          </a:xfrm>
          <a:prstGeom prst="rect">
            <a:avLst/>
          </a:prstGeom>
        </p:spPr>
      </p:pic>
    </p:spTree>
    <p:extLst>
      <p:ext uri="{BB962C8B-B14F-4D97-AF65-F5344CB8AC3E}">
        <p14:creationId xmlns:p14="http://schemas.microsoft.com/office/powerpoint/2010/main" val="1819046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AB76EE-7989-490E-852E-F4DE587A6BB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Resumo!</a:t>
            </a:r>
          </a:p>
        </p:txBody>
      </p:sp>
      <p:pic>
        <p:nvPicPr>
          <p:cNvPr id="5" name="Imagem 4" descr="Interface gráfica do usuário&#10;&#10;Descrição gerada automaticamente com confiança média">
            <a:extLst>
              <a:ext uri="{FF2B5EF4-FFF2-40B4-BE49-F238E27FC236}">
                <a16:creationId xmlns:a16="http://schemas.microsoft.com/office/drawing/2014/main" id="{92E586BB-54CE-4342-8D48-7DFAEFF0ED88}"/>
              </a:ext>
            </a:extLst>
          </p:cNvPr>
          <p:cNvPicPr>
            <a:picLocks noChangeAspect="1"/>
          </p:cNvPicPr>
          <p:nvPr/>
        </p:nvPicPr>
        <p:blipFill>
          <a:blip r:embed="rId3"/>
          <a:stretch>
            <a:fillRect/>
          </a:stretch>
        </p:blipFill>
        <p:spPr>
          <a:xfrm>
            <a:off x="1790467" y="640081"/>
            <a:ext cx="4599281" cy="5054156"/>
          </a:xfrm>
          <a:prstGeom prst="rect">
            <a:avLst/>
          </a:prstGeom>
        </p:spPr>
      </p:pic>
      <p:cxnSp>
        <p:nvCxnSpPr>
          <p:cNvPr id="18" name="Straight Connector 17">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CaixaDeTexto 16">
            <a:extLst>
              <a:ext uri="{FF2B5EF4-FFF2-40B4-BE49-F238E27FC236}">
                <a16:creationId xmlns:a16="http://schemas.microsoft.com/office/drawing/2014/main" id="{921D0B0D-2928-423A-B693-3DBB1C541F94}"/>
              </a:ext>
            </a:extLst>
          </p:cNvPr>
          <p:cNvSpPr txBox="1"/>
          <p:nvPr/>
        </p:nvSpPr>
        <p:spPr>
          <a:xfrm>
            <a:off x="1790467" y="5805129"/>
            <a:ext cx="5325222" cy="246221"/>
          </a:xfrm>
          <a:prstGeom prst="rect">
            <a:avLst/>
          </a:prstGeom>
          <a:noFill/>
        </p:spPr>
        <p:txBody>
          <a:bodyPr wrap="square">
            <a:spAutoFit/>
          </a:bodyPr>
          <a:lstStyle/>
          <a:p>
            <a:r>
              <a:rPr lang="pt-BR" sz="1000" dirty="0">
                <a:solidFill>
                  <a:schemeClr val="accent1"/>
                </a:solidFill>
              </a:rPr>
              <a:t>http://www.estgv.ipv.pt/paginaspessoais/ajas/AS/Apontamentos%20Te%C3%B3ricos/as_2_5.pdf</a:t>
            </a:r>
          </a:p>
        </p:txBody>
      </p:sp>
    </p:spTree>
    <p:extLst>
      <p:ext uri="{BB962C8B-B14F-4D97-AF65-F5344CB8AC3E}">
        <p14:creationId xmlns:p14="http://schemas.microsoft.com/office/powerpoint/2010/main" val="3684661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Números de ações em uma tela digital">
            <a:extLst>
              <a:ext uri="{FF2B5EF4-FFF2-40B4-BE49-F238E27FC236}">
                <a16:creationId xmlns:a16="http://schemas.microsoft.com/office/drawing/2014/main" id="{F1C078C1-A9F4-4BC6-AAC3-72F821CA14BD}"/>
              </a:ext>
            </a:extLst>
          </p:cNvPr>
          <p:cNvPicPr>
            <a:picLocks noChangeAspect="1"/>
          </p:cNvPicPr>
          <p:nvPr/>
        </p:nvPicPr>
        <p:blipFill rotWithShape="1">
          <a:blip r:embed="rId2"/>
          <a:srcRect t="3284" b="27507"/>
          <a:stretch/>
        </p:blipFill>
        <p:spPr>
          <a:xfrm>
            <a:off x="-32" y="10"/>
            <a:ext cx="12192031" cy="4915066"/>
          </a:xfrm>
          <a:prstGeom prst="rect">
            <a:avLst/>
          </a:prstGeom>
        </p:spPr>
      </p:pic>
      <p:sp>
        <p:nvSpPr>
          <p:cNvPr id="15" name="Rectangle 14">
            <a:extLst>
              <a:ext uri="{FF2B5EF4-FFF2-40B4-BE49-F238E27FC236}">
                <a16:creationId xmlns:a16="http://schemas.microsoft.com/office/drawing/2014/main" id="{D8ED3830-ABBE-41E7-B0D4-FA582F847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84B5D836-CD6B-4154-AE20-7C39093EC4B8}"/>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Normalização de bancos de dados</a:t>
            </a:r>
          </a:p>
        </p:txBody>
      </p:sp>
      <p:sp>
        <p:nvSpPr>
          <p:cNvPr id="17" name="Rectangle 16">
            <a:extLst>
              <a:ext uri="{FF2B5EF4-FFF2-40B4-BE49-F238E27FC236}">
                <a16:creationId xmlns:a16="http://schemas.microsoft.com/office/drawing/2014/main" id="{B9F394EE-52D9-4BC8-8F01-DCF6EAD92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5398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9E000-9C9A-43A6-98D5-A1BCB1C1FAE3}"/>
              </a:ext>
            </a:extLst>
          </p:cNvPr>
          <p:cNvSpPr>
            <a:spLocks noGrp="1"/>
          </p:cNvSpPr>
          <p:nvPr>
            <p:ph type="title"/>
          </p:nvPr>
        </p:nvSpPr>
        <p:spPr>
          <a:xfrm>
            <a:off x="1097280" y="286603"/>
            <a:ext cx="10058400" cy="1450757"/>
          </a:xfrm>
        </p:spPr>
        <p:txBody>
          <a:bodyPr>
            <a:normAutofit/>
          </a:bodyPr>
          <a:lstStyle/>
          <a:p>
            <a:r>
              <a:rPr lang="en-US" dirty="0" err="1"/>
              <a:t>Normalização</a:t>
            </a:r>
            <a:endParaRPr lang="pt-BR" dirty="0"/>
          </a:p>
        </p:txBody>
      </p:sp>
      <p:pic>
        <p:nvPicPr>
          <p:cNvPr id="5122" name="Picture 2" descr="Normalização de dados – Wikipédia, a enciclopédia livre">
            <a:extLst>
              <a:ext uri="{FF2B5EF4-FFF2-40B4-BE49-F238E27FC236}">
                <a16:creationId xmlns:a16="http://schemas.microsoft.com/office/drawing/2014/main" id="{26F529C7-0DA0-4D97-8018-E52DD1478B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6432" y="3044032"/>
            <a:ext cx="3094997" cy="1215583"/>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E9C44C2B-6E9A-49C8-A58D-F5417172C6EC}"/>
              </a:ext>
            </a:extLst>
          </p:cNvPr>
          <p:cNvSpPr>
            <a:spLocks noGrp="1"/>
          </p:cNvSpPr>
          <p:nvPr>
            <p:ph idx="1"/>
          </p:nvPr>
        </p:nvSpPr>
        <p:spPr>
          <a:xfrm>
            <a:off x="4639733" y="1845734"/>
            <a:ext cx="6515947" cy="4023360"/>
          </a:xfrm>
        </p:spPr>
        <p:txBody>
          <a:bodyPr>
            <a:normAutofit/>
          </a:bodyPr>
          <a:lstStyle/>
          <a:p>
            <a:pPr lvl="1"/>
            <a:r>
              <a:rPr lang="pt-BR" dirty="0"/>
              <a:t>Com o surgimento e o aperfeiçoamento do sistema relacional na década de 70, várias regras foram definidas para a simplificação de tabelas, recebendo o nome de formas normais.</a:t>
            </a:r>
          </a:p>
          <a:p>
            <a:pPr lvl="1"/>
            <a:endParaRPr lang="pt-BR" dirty="0"/>
          </a:p>
          <a:p>
            <a:pPr lvl="1"/>
            <a:r>
              <a:rPr lang="pt-BR" dirty="0"/>
              <a:t>Cada uma destas regras apresenta um critério de adequação, e o processo de adequação de tabelas a estas regras práticas chama-se normalização.</a:t>
            </a:r>
          </a:p>
          <a:p>
            <a:pPr lvl="1"/>
            <a:endParaRPr lang="pt-BR" dirty="0"/>
          </a:p>
        </p:txBody>
      </p:sp>
    </p:spTree>
    <p:extLst>
      <p:ext uri="{BB962C8B-B14F-4D97-AF65-F5344CB8AC3E}">
        <p14:creationId xmlns:p14="http://schemas.microsoft.com/office/powerpoint/2010/main" val="695537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29E000-9C9A-43A6-98D5-A1BCB1C1FAE3}"/>
              </a:ext>
            </a:extLst>
          </p:cNvPr>
          <p:cNvSpPr>
            <a:spLocks noGrp="1"/>
          </p:cNvSpPr>
          <p:nvPr>
            <p:ph type="title"/>
          </p:nvPr>
        </p:nvSpPr>
        <p:spPr>
          <a:xfrm>
            <a:off x="1097280" y="286603"/>
            <a:ext cx="10058400" cy="1450757"/>
          </a:xfrm>
        </p:spPr>
        <p:txBody>
          <a:bodyPr>
            <a:normAutofit/>
          </a:bodyPr>
          <a:lstStyle/>
          <a:p>
            <a:r>
              <a:rPr lang="en-US" dirty="0" err="1"/>
              <a:t>Normalização</a:t>
            </a:r>
            <a:endParaRPr lang="pt-BR" dirty="0"/>
          </a:p>
        </p:txBody>
      </p:sp>
      <p:pic>
        <p:nvPicPr>
          <p:cNvPr id="6146" name="Picture 2" descr="26.1-BD-Formas Normais">
            <a:extLst>
              <a:ext uri="{FF2B5EF4-FFF2-40B4-BE49-F238E27FC236}">
                <a16:creationId xmlns:a16="http://schemas.microsoft.com/office/drawing/2014/main" id="{833450AA-BB99-4AC1-A3A8-14A641698D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6432" y="2853275"/>
            <a:ext cx="3094997" cy="1597097"/>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E9C44C2B-6E9A-49C8-A58D-F5417172C6EC}"/>
              </a:ext>
            </a:extLst>
          </p:cNvPr>
          <p:cNvSpPr>
            <a:spLocks noGrp="1"/>
          </p:cNvSpPr>
          <p:nvPr>
            <p:ph idx="1"/>
          </p:nvPr>
        </p:nvSpPr>
        <p:spPr>
          <a:xfrm>
            <a:off x="4639733" y="1845734"/>
            <a:ext cx="6515947" cy="4023360"/>
          </a:xfrm>
        </p:spPr>
        <p:txBody>
          <a:bodyPr>
            <a:normAutofit/>
          </a:bodyPr>
          <a:lstStyle/>
          <a:p>
            <a:pPr lvl="1"/>
            <a:r>
              <a:rPr lang="pt-BR" dirty="0"/>
              <a:t>É um processo formal, passo a passo, de análise dos atributos de uma relação </a:t>
            </a:r>
          </a:p>
          <a:p>
            <a:pPr lvl="1"/>
            <a:endParaRPr lang="pt-BR" dirty="0"/>
          </a:p>
          <a:p>
            <a:pPr lvl="1"/>
            <a:r>
              <a:rPr lang="pt-BR" dirty="0"/>
              <a:t>Objetivo:</a:t>
            </a:r>
          </a:p>
          <a:p>
            <a:pPr lvl="1"/>
            <a:r>
              <a:rPr lang="pt-BR" dirty="0"/>
              <a:t> evitar redundância,</a:t>
            </a:r>
          </a:p>
          <a:p>
            <a:pPr lvl="1"/>
            <a:r>
              <a:rPr lang="pt-BR" dirty="0"/>
              <a:t> inconsistência e</a:t>
            </a:r>
          </a:p>
          <a:p>
            <a:pPr lvl="1"/>
            <a:r>
              <a:rPr lang="pt-BR" dirty="0"/>
              <a:t> perda de informação no banco de dados </a:t>
            </a:r>
          </a:p>
          <a:p>
            <a:pPr lvl="1"/>
            <a:endParaRPr lang="pt-BR" dirty="0"/>
          </a:p>
          <a:p>
            <a:pPr lvl="1"/>
            <a:r>
              <a:rPr lang="pt-BR" dirty="0"/>
              <a:t>Teoria proposta por </a:t>
            </a:r>
            <a:r>
              <a:rPr lang="pt-BR" dirty="0" err="1"/>
              <a:t>Codd</a:t>
            </a:r>
            <a:r>
              <a:rPr lang="pt-BR" dirty="0"/>
              <a:t> no início dos anos 70.</a:t>
            </a:r>
          </a:p>
        </p:txBody>
      </p:sp>
    </p:spTree>
    <p:extLst>
      <p:ext uri="{BB962C8B-B14F-4D97-AF65-F5344CB8AC3E}">
        <p14:creationId xmlns:p14="http://schemas.microsoft.com/office/powerpoint/2010/main" val="3704438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BAD90-E98C-4C2D-9DC8-0205CB0B96E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Anomalias de atualização</a:t>
            </a:r>
          </a:p>
        </p:txBody>
      </p:sp>
      <p:pic>
        <p:nvPicPr>
          <p:cNvPr id="5" name="Espaço Reservado para Conteúdo 4" descr="Tabela&#10;&#10;Descrição gerada automaticamente">
            <a:extLst>
              <a:ext uri="{FF2B5EF4-FFF2-40B4-BE49-F238E27FC236}">
                <a16:creationId xmlns:a16="http://schemas.microsoft.com/office/drawing/2014/main" id="{0117E8DC-7F8C-4548-8B28-BC84D8569A83}"/>
              </a:ext>
            </a:extLst>
          </p:cNvPr>
          <p:cNvPicPr>
            <a:picLocks noGrp="1" noChangeAspect="1"/>
          </p:cNvPicPr>
          <p:nvPr>
            <p:ph idx="1"/>
          </p:nvPr>
        </p:nvPicPr>
        <p:blipFill>
          <a:blip r:embed="rId3"/>
          <a:stretch>
            <a:fillRect/>
          </a:stretch>
        </p:blipFill>
        <p:spPr>
          <a:xfrm>
            <a:off x="635457" y="640080"/>
            <a:ext cx="7428321" cy="3602736"/>
          </a:xfrm>
          <a:prstGeom prst="rect">
            <a:avLst/>
          </a:prstGeom>
        </p:spPr>
      </p:pic>
      <p:cxnSp>
        <p:nvCxnSpPr>
          <p:cNvPr id="18" name="Straight Connector 17">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75082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3">
            <a:extLst>
              <a:ext uri="{FF2B5EF4-FFF2-40B4-BE49-F238E27FC236}">
                <a16:creationId xmlns:a16="http://schemas.microsoft.com/office/drawing/2014/main" id="{ED008ECC-51D4-4E47-80DF-1D22FBBC5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BAD90-E98C-4C2D-9DC8-0205CB0B96EC}"/>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Anomalias de atualização</a:t>
            </a:r>
          </a:p>
        </p:txBody>
      </p:sp>
      <p:pic>
        <p:nvPicPr>
          <p:cNvPr id="13" name="Imagem 12" descr="Tela de celular&#10;&#10;Descrição gerada automaticamente com confiança média">
            <a:extLst>
              <a:ext uri="{FF2B5EF4-FFF2-40B4-BE49-F238E27FC236}">
                <a16:creationId xmlns:a16="http://schemas.microsoft.com/office/drawing/2014/main" id="{4526E1E1-3994-4A9E-9E3E-7C9D155AEAED}"/>
              </a:ext>
            </a:extLst>
          </p:cNvPr>
          <p:cNvPicPr>
            <a:picLocks noChangeAspect="1"/>
          </p:cNvPicPr>
          <p:nvPr/>
        </p:nvPicPr>
        <p:blipFill>
          <a:blip r:embed="rId3"/>
          <a:stretch>
            <a:fillRect/>
          </a:stretch>
        </p:blipFill>
        <p:spPr>
          <a:xfrm>
            <a:off x="633999" y="2476745"/>
            <a:ext cx="6909801" cy="1641077"/>
          </a:xfrm>
          <a:prstGeom prst="rect">
            <a:avLst/>
          </a:prstGeom>
        </p:spPr>
      </p:pic>
      <p:cxnSp>
        <p:nvCxnSpPr>
          <p:cNvPr id="53" name="Straight Connector 45">
            <a:extLst>
              <a:ext uri="{FF2B5EF4-FFF2-40B4-BE49-F238E27FC236}">
                <a16:creationId xmlns:a16="http://schemas.microsoft.com/office/drawing/2014/main" id="{0EF352D9-7BCC-436E-8520-E9D0BAAA18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Espaço Reservado para Conteúdo 8">
            <a:extLst>
              <a:ext uri="{FF2B5EF4-FFF2-40B4-BE49-F238E27FC236}">
                <a16:creationId xmlns:a16="http://schemas.microsoft.com/office/drawing/2014/main" id="{F592AE7E-54C6-4927-8773-1C062C6C012F}"/>
              </a:ext>
            </a:extLst>
          </p:cNvPr>
          <p:cNvSpPr>
            <a:spLocks noGrp="1"/>
          </p:cNvSpPr>
          <p:nvPr>
            <p:ph idx="1"/>
          </p:nvPr>
        </p:nvSpPr>
        <p:spPr>
          <a:xfrm>
            <a:off x="7859485" y="2198914"/>
            <a:ext cx="3690257" cy="3670180"/>
          </a:xfrm>
        </p:spPr>
        <p:txBody>
          <a:bodyPr>
            <a:normAutofit/>
          </a:bodyPr>
          <a:lstStyle/>
          <a:p>
            <a:pPr lvl="1"/>
            <a:r>
              <a:rPr lang="pt-BR" dirty="0"/>
              <a:t>Modificação/Atualização: </a:t>
            </a:r>
          </a:p>
          <a:p>
            <a:pPr lvl="2"/>
            <a:r>
              <a:rPr lang="pt-BR" dirty="0"/>
              <a:t>Uma mudança na descrição da peça A requer várias mudanças</a:t>
            </a:r>
          </a:p>
          <a:p>
            <a:pPr lvl="1"/>
            <a:r>
              <a:rPr lang="pt-BR" dirty="0"/>
              <a:t>Inconsistência: </a:t>
            </a:r>
          </a:p>
          <a:p>
            <a:pPr lvl="2"/>
            <a:r>
              <a:rPr lang="pt-BR" dirty="0"/>
              <a:t>Não há nada no projeto impedindo que o produto A tenha duas ou mais descrições diferentes no BD</a:t>
            </a:r>
          </a:p>
          <a:p>
            <a:pPr lvl="1"/>
            <a:endParaRPr lang="pt-BR" dirty="0"/>
          </a:p>
        </p:txBody>
      </p:sp>
      <p:sp>
        <p:nvSpPr>
          <p:cNvPr id="54" name="Rectangle 47">
            <a:extLst>
              <a:ext uri="{FF2B5EF4-FFF2-40B4-BE49-F238E27FC236}">
                <a16:creationId xmlns:a16="http://schemas.microsoft.com/office/drawing/2014/main" id="{3EEBA64A-08C9-4EE7-A7DD-C4309E575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49">
            <a:extLst>
              <a:ext uri="{FF2B5EF4-FFF2-40B4-BE49-F238E27FC236}">
                <a16:creationId xmlns:a16="http://schemas.microsoft.com/office/drawing/2014/main" id="{0DA644F7-E61C-4BDD-9510-112510F64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9678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D008ECC-51D4-4E47-80DF-1D22FBBC5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CBAD90-E98C-4C2D-9DC8-0205CB0B96EC}"/>
              </a:ext>
            </a:extLst>
          </p:cNvPr>
          <p:cNvSpPr>
            <a:spLocks noGrp="1"/>
          </p:cNvSpPr>
          <p:nvPr>
            <p:ph type="title"/>
          </p:nvPr>
        </p:nvSpPr>
        <p:spPr>
          <a:xfrm>
            <a:off x="7859485" y="634946"/>
            <a:ext cx="3690257" cy="1450757"/>
          </a:xfrm>
        </p:spPr>
        <p:txBody>
          <a:bodyPr vert="horz" lIns="91440" tIns="45720" rIns="91440" bIns="45720" rtlCol="0">
            <a:normAutofit/>
          </a:bodyPr>
          <a:lstStyle/>
          <a:p>
            <a:r>
              <a:rPr lang="en-US"/>
              <a:t>Anomalias de atualização</a:t>
            </a:r>
          </a:p>
        </p:txBody>
      </p:sp>
      <p:cxnSp>
        <p:nvCxnSpPr>
          <p:cNvPr id="62" name="Straight Connector 61">
            <a:extLst>
              <a:ext uri="{FF2B5EF4-FFF2-40B4-BE49-F238E27FC236}">
                <a16:creationId xmlns:a16="http://schemas.microsoft.com/office/drawing/2014/main" id="{0EF352D9-7BCC-436E-8520-E9D0BAAA18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9" name="Espaço Reservado para Conteúdo 8">
            <a:extLst>
              <a:ext uri="{FF2B5EF4-FFF2-40B4-BE49-F238E27FC236}">
                <a16:creationId xmlns:a16="http://schemas.microsoft.com/office/drawing/2014/main" id="{F592AE7E-54C6-4927-8773-1C062C6C012F}"/>
              </a:ext>
            </a:extLst>
          </p:cNvPr>
          <p:cNvSpPr>
            <a:spLocks noGrp="1"/>
          </p:cNvSpPr>
          <p:nvPr>
            <p:ph idx="1"/>
          </p:nvPr>
        </p:nvSpPr>
        <p:spPr>
          <a:xfrm>
            <a:off x="7859485" y="2198914"/>
            <a:ext cx="3690257" cy="3670180"/>
          </a:xfrm>
        </p:spPr>
        <p:txBody>
          <a:bodyPr>
            <a:normAutofit/>
          </a:bodyPr>
          <a:lstStyle/>
          <a:p>
            <a:pPr lvl="1"/>
            <a:r>
              <a:rPr lang="pt-BR" dirty="0"/>
              <a:t>Inclusão: </a:t>
            </a:r>
          </a:p>
          <a:p>
            <a:pPr lvl="2"/>
            <a:r>
              <a:rPr lang="pt-BR" dirty="0"/>
              <a:t>Redundância do cliente e do produto</a:t>
            </a:r>
          </a:p>
          <a:p>
            <a:pPr lvl="2"/>
            <a:endParaRPr lang="pt-BR" dirty="0"/>
          </a:p>
          <a:p>
            <a:pPr lvl="1"/>
            <a:r>
              <a:rPr lang="pt-BR" dirty="0"/>
              <a:t>Exclusão:</a:t>
            </a:r>
          </a:p>
          <a:p>
            <a:pPr lvl="2"/>
            <a:r>
              <a:rPr lang="pt-BR" dirty="0"/>
              <a:t>Se o cliente ANA fosse eliminado seria perdida a informação de que o produto B é chamado caneta e custa R$ 1,00</a:t>
            </a:r>
          </a:p>
          <a:p>
            <a:pPr lvl="1"/>
            <a:endParaRPr lang="pt-BR" dirty="0"/>
          </a:p>
        </p:txBody>
      </p:sp>
      <p:sp>
        <p:nvSpPr>
          <p:cNvPr id="64" name="Rectangle 63">
            <a:extLst>
              <a:ext uri="{FF2B5EF4-FFF2-40B4-BE49-F238E27FC236}">
                <a16:creationId xmlns:a16="http://schemas.microsoft.com/office/drawing/2014/main" id="{3EEBA64A-08C9-4EE7-A7DD-C4309E575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65">
            <a:extLst>
              <a:ext uri="{FF2B5EF4-FFF2-40B4-BE49-F238E27FC236}">
                <a16:creationId xmlns:a16="http://schemas.microsoft.com/office/drawing/2014/main" id="{0DA644F7-E61C-4BDD-9510-112510F64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Imagem 5" descr="Tabela, Calendário&#10;&#10;Descrição gerada automaticamente">
            <a:extLst>
              <a:ext uri="{FF2B5EF4-FFF2-40B4-BE49-F238E27FC236}">
                <a16:creationId xmlns:a16="http://schemas.microsoft.com/office/drawing/2014/main" id="{1546397F-D2C7-4FBF-AEB2-E196F7FD0A24}"/>
              </a:ext>
            </a:extLst>
          </p:cNvPr>
          <p:cNvPicPr>
            <a:picLocks noChangeAspect="1"/>
          </p:cNvPicPr>
          <p:nvPr/>
        </p:nvPicPr>
        <p:blipFill>
          <a:blip r:embed="rId3"/>
          <a:stretch>
            <a:fillRect/>
          </a:stretch>
        </p:blipFill>
        <p:spPr>
          <a:xfrm>
            <a:off x="315309" y="2085703"/>
            <a:ext cx="7040531" cy="1668065"/>
          </a:xfrm>
          <a:prstGeom prst="rect">
            <a:avLst/>
          </a:prstGeom>
        </p:spPr>
      </p:pic>
    </p:spTree>
    <p:extLst>
      <p:ext uri="{BB962C8B-B14F-4D97-AF65-F5344CB8AC3E}">
        <p14:creationId xmlns:p14="http://schemas.microsoft.com/office/powerpoint/2010/main" val="935208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4B019A08-55AD-4038-B865-37DA596B8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E9B854-D21A-42BB-B718-16015268EF31}"/>
              </a:ext>
            </a:extLst>
          </p:cNvPr>
          <p:cNvSpPr>
            <a:spLocks noGrp="1"/>
          </p:cNvSpPr>
          <p:nvPr>
            <p:ph type="title"/>
          </p:nvPr>
        </p:nvSpPr>
        <p:spPr>
          <a:xfrm>
            <a:off x="6411685" y="634946"/>
            <a:ext cx="5127171" cy="1450757"/>
          </a:xfrm>
        </p:spPr>
        <p:txBody>
          <a:bodyPr>
            <a:normAutofit/>
          </a:bodyPr>
          <a:lstStyle/>
          <a:p>
            <a:r>
              <a:rPr lang="en-US" dirty="0" err="1"/>
              <a:t>Normalização</a:t>
            </a:r>
            <a:r>
              <a:rPr lang="en-US" dirty="0"/>
              <a:t> de dados</a:t>
            </a:r>
            <a:endParaRPr lang="pt-BR" dirty="0"/>
          </a:p>
        </p:txBody>
      </p:sp>
      <p:pic>
        <p:nvPicPr>
          <p:cNvPr id="7172" name="Picture 4" descr="Modelagem de dados: Formas Normais">
            <a:extLst>
              <a:ext uri="{FF2B5EF4-FFF2-40B4-BE49-F238E27FC236}">
                <a16:creationId xmlns:a16="http://schemas.microsoft.com/office/drawing/2014/main" id="{07FDD2E8-7035-495A-ABF9-6DD8B55784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192" y="1197361"/>
            <a:ext cx="5451627" cy="4143236"/>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2BA067F2-7FAF-4758-9BC4-F7C88ED904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75990991-F3E0-40F4-9E38-19A1CAB19DC4}"/>
              </a:ext>
            </a:extLst>
          </p:cNvPr>
          <p:cNvSpPr>
            <a:spLocks noGrp="1"/>
          </p:cNvSpPr>
          <p:nvPr>
            <p:ph idx="1"/>
          </p:nvPr>
        </p:nvSpPr>
        <p:spPr>
          <a:xfrm>
            <a:off x="6411684" y="2198914"/>
            <a:ext cx="5127172" cy="3670180"/>
          </a:xfrm>
        </p:spPr>
        <p:txBody>
          <a:bodyPr>
            <a:normAutofit/>
          </a:bodyPr>
          <a:lstStyle/>
          <a:p>
            <a:r>
              <a:rPr lang="en-GB" altLang="en-US">
                <a:cs typeface="Times New Roman" panose="02020603050405020304" pitchFamily="18" charset="0"/>
              </a:rPr>
              <a:t>Como </a:t>
            </a:r>
            <a:r>
              <a:rPr lang="en-GB" altLang="en-US" err="1">
                <a:cs typeface="Times New Roman" panose="02020603050405020304" pitchFamily="18" charset="0"/>
              </a:rPr>
              <a:t>evitar</a:t>
            </a:r>
            <a:r>
              <a:rPr lang="en-GB" altLang="en-US">
                <a:cs typeface="Times New Roman" panose="02020603050405020304" pitchFamily="18" charset="0"/>
              </a:rPr>
              <a:t> </a:t>
            </a:r>
            <a:r>
              <a:rPr lang="en-GB" altLang="en-US" err="1">
                <a:cs typeface="Times New Roman" panose="02020603050405020304" pitchFamily="18" charset="0"/>
              </a:rPr>
              <a:t>os</a:t>
            </a:r>
            <a:r>
              <a:rPr lang="en-GB" altLang="en-US">
                <a:cs typeface="Times New Roman" panose="02020603050405020304" pitchFamily="18" charset="0"/>
              </a:rPr>
              <a:t> </a:t>
            </a:r>
            <a:r>
              <a:rPr lang="en-GB" altLang="en-US" err="1">
                <a:cs typeface="Times New Roman" panose="02020603050405020304" pitchFamily="18" charset="0"/>
              </a:rPr>
              <a:t>problemas</a:t>
            </a:r>
            <a:r>
              <a:rPr lang="en-GB" altLang="en-US">
                <a:cs typeface="Times New Roman" panose="02020603050405020304" pitchFamily="18" charset="0"/>
              </a:rPr>
              <a:t> </a:t>
            </a:r>
            <a:r>
              <a:rPr lang="en-GB" altLang="en-US" err="1">
                <a:cs typeface="Times New Roman" panose="02020603050405020304" pitchFamily="18" charset="0"/>
              </a:rPr>
              <a:t>na</a:t>
            </a:r>
            <a:r>
              <a:rPr lang="en-GB" altLang="en-US">
                <a:cs typeface="Times New Roman" panose="02020603050405020304" pitchFamily="18" charset="0"/>
              </a:rPr>
              <a:t> </a:t>
            </a:r>
            <a:r>
              <a:rPr lang="en-GB" altLang="en-US" err="1">
                <a:cs typeface="Times New Roman" panose="02020603050405020304" pitchFamily="18" charset="0"/>
              </a:rPr>
              <a:t>criação</a:t>
            </a:r>
            <a:r>
              <a:rPr lang="en-GB" altLang="en-US">
                <a:cs typeface="Times New Roman" panose="02020603050405020304" pitchFamily="18" charset="0"/>
              </a:rPr>
              <a:t> de um novo banco de dados? </a:t>
            </a:r>
          </a:p>
          <a:p>
            <a:pPr lvl="1"/>
            <a:r>
              <a:rPr lang="en-GB" altLang="en-US" err="1">
                <a:cs typeface="Times New Roman" panose="02020603050405020304" pitchFamily="18" charset="0"/>
              </a:rPr>
              <a:t>Elaborando</a:t>
            </a:r>
            <a:r>
              <a:rPr lang="en-GB" altLang="en-US" b="0">
                <a:cs typeface="Times New Roman" panose="02020603050405020304" pitchFamily="18" charset="0"/>
              </a:rPr>
              <a:t> um </a:t>
            </a:r>
            <a:r>
              <a:rPr lang="en-GB" altLang="en-US" err="1">
                <a:cs typeface="Times New Roman" panose="02020603050405020304" pitchFamily="18" charset="0"/>
              </a:rPr>
              <a:t>bom</a:t>
            </a:r>
            <a:r>
              <a:rPr lang="en-GB" altLang="en-US">
                <a:cs typeface="Times New Roman" panose="02020603050405020304" pitchFamily="18" charset="0"/>
              </a:rPr>
              <a:t> </a:t>
            </a:r>
            <a:r>
              <a:rPr lang="en-GB" altLang="en-US" err="1">
                <a:cs typeface="Times New Roman" panose="02020603050405020304" pitchFamily="18" charset="0"/>
              </a:rPr>
              <a:t>modelo</a:t>
            </a:r>
            <a:r>
              <a:rPr lang="en-GB" altLang="en-US">
                <a:cs typeface="Times New Roman" panose="02020603050405020304" pitchFamily="18" charset="0"/>
              </a:rPr>
              <a:t> </a:t>
            </a:r>
            <a:r>
              <a:rPr lang="en-GB" altLang="en-US" err="1">
                <a:cs typeface="Times New Roman" panose="02020603050405020304" pitchFamily="18" charset="0"/>
              </a:rPr>
              <a:t>conceitual</a:t>
            </a:r>
            <a:r>
              <a:rPr lang="en-GB" altLang="en-US">
                <a:cs typeface="Times New Roman" panose="02020603050405020304" pitchFamily="18" charset="0"/>
              </a:rPr>
              <a:t> de dados</a:t>
            </a:r>
            <a:endParaRPr lang="en-GB" altLang="en-US" b="0">
              <a:cs typeface="Times New Roman" panose="02020603050405020304" pitchFamily="18" charset="0"/>
            </a:endParaRPr>
          </a:p>
          <a:p>
            <a:pPr lvl="1"/>
            <a:r>
              <a:rPr lang="en-GB" altLang="en-US" err="1">
                <a:cs typeface="Times New Roman" panose="02020603050405020304" pitchFamily="18" charset="0"/>
              </a:rPr>
              <a:t>Aplicando</a:t>
            </a:r>
            <a:r>
              <a:rPr lang="en-GB" altLang="en-US" b="0">
                <a:cs typeface="Times New Roman" panose="02020603050405020304" pitchFamily="18" charset="0"/>
              </a:rPr>
              <a:t> </a:t>
            </a:r>
            <a:r>
              <a:rPr lang="en-GB" altLang="en-US" b="0" err="1">
                <a:cs typeface="Times New Roman" panose="02020603050405020304" pitchFamily="18" charset="0"/>
              </a:rPr>
              <a:t>corretamente</a:t>
            </a:r>
            <a:r>
              <a:rPr lang="en-GB" altLang="en-US" b="0">
                <a:cs typeface="Times New Roman" panose="02020603050405020304" pitchFamily="18" charset="0"/>
              </a:rPr>
              <a:t> o </a:t>
            </a:r>
            <a:r>
              <a:rPr lang="en-GB" altLang="en-US" err="1">
                <a:cs typeface="Times New Roman" panose="02020603050405020304" pitchFamily="18" charset="0"/>
              </a:rPr>
              <a:t>projeto</a:t>
            </a:r>
            <a:r>
              <a:rPr lang="en-GB" altLang="en-US">
                <a:cs typeface="Times New Roman" panose="02020603050405020304" pitchFamily="18" charset="0"/>
              </a:rPr>
              <a:t> </a:t>
            </a:r>
            <a:r>
              <a:rPr lang="en-GB" altLang="en-US" err="1">
                <a:cs typeface="Times New Roman" panose="02020603050405020304" pitchFamily="18" charset="0"/>
              </a:rPr>
              <a:t>lógico</a:t>
            </a:r>
            <a:r>
              <a:rPr lang="en-GB" altLang="en-US">
                <a:cs typeface="Times New Roman" panose="02020603050405020304" pitchFamily="18" charset="0"/>
              </a:rPr>
              <a:t> de </a:t>
            </a:r>
            <a:r>
              <a:rPr lang="en-GB" altLang="en-US" err="1">
                <a:cs typeface="Times New Roman" panose="02020603050405020304" pitchFamily="18" charset="0"/>
              </a:rPr>
              <a:t>bancos</a:t>
            </a:r>
            <a:r>
              <a:rPr lang="en-GB" altLang="en-US">
                <a:cs typeface="Times New Roman" panose="02020603050405020304" pitchFamily="18" charset="0"/>
              </a:rPr>
              <a:t> de dados</a:t>
            </a:r>
          </a:p>
          <a:p>
            <a:pPr lvl="1"/>
            <a:endParaRPr lang="en-GB" altLang="en-US" b="0">
              <a:cs typeface="Times New Roman" panose="02020603050405020304" pitchFamily="18" charset="0"/>
            </a:endParaRPr>
          </a:p>
          <a:p>
            <a:pPr marL="201168" lvl="1" indent="0">
              <a:buNone/>
            </a:pPr>
            <a:endParaRPr lang="en-GB" altLang="en-US">
              <a:cs typeface="Times New Roman" panose="02020603050405020304" pitchFamily="18" charset="0"/>
            </a:endParaRPr>
          </a:p>
          <a:p>
            <a:pPr marL="201168" lvl="1" indent="0">
              <a:buNone/>
            </a:pPr>
            <a:endParaRPr lang="en-GB" altLang="en-US" b="0">
              <a:cs typeface="Times New Roman" panose="02020603050405020304" pitchFamily="18" charset="0"/>
            </a:endParaRPr>
          </a:p>
          <a:p>
            <a:pPr marL="201168" lvl="1" indent="0">
              <a:buNone/>
            </a:pPr>
            <a:r>
              <a:rPr lang="en-GB" altLang="en-US" b="1" u="sng" err="1">
                <a:cs typeface="Times New Roman" panose="02020603050405020304" pitchFamily="18" charset="0"/>
              </a:rPr>
              <a:t>Processo</a:t>
            </a:r>
            <a:r>
              <a:rPr lang="en-GB" altLang="en-US" b="1" u="sng">
                <a:cs typeface="Times New Roman" panose="02020603050405020304" pitchFamily="18" charset="0"/>
              </a:rPr>
              <a:t> de </a:t>
            </a:r>
            <a:r>
              <a:rPr lang="en-GB" altLang="en-US" b="1" u="sng" err="1">
                <a:cs typeface="Times New Roman" panose="02020603050405020304" pitchFamily="18" charset="0"/>
              </a:rPr>
              <a:t>Normalização</a:t>
            </a:r>
            <a:r>
              <a:rPr lang="en-GB" altLang="en-US" b="1" u="sng">
                <a:cs typeface="Times New Roman" panose="02020603050405020304" pitchFamily="18" charset="0"/>
              </a:rPr>
              <a:t> de Dados </a:t>
            </a:r>
          </a:p>
          <a:p>
            <a:pPr lvl="1"/>
            <a:endParaRPr lang="en-GB" altLang="en-US" b="0" dirty="0">
              <a:cs typeface="Times New Roman" panose="02020603050405020304" pitchFamily="18" charset="0"/>
            </a:endParaRPr>
          </a:p>
          <a:p>
            <a:endParaRPr lang="pt-BR" dirty="0"/>
          </a:p>
        </p:txBody>
      </p:sp>
      <p:sp>
        <p:nvSpPr>
          <p:cNvPr id="81" name="Rectangle 80">
            <a:extLst>
              <a:ext uri="{FF2B5EF4-FFF2-40B4-BE49-F238E27FC236}">
                <a16:creationId xmlns:a16="http://schemas.microsoft.com/office/drawing/2014/main" id="{1627C7B9-FD35-4E35-B741-E4A9A5F41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476B7131-2035-43F9-84E8-2B4749D33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35140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Lupa mostrando declínio de desempenho">
            <a:extLst>
              <a:ext uri="{FF2B5EF4-FFF2-40B4-BE49-F238E27FC236}">
                <a16:creationId xmlns:a16="http://schemas.microsoft.com/office/drawing/2014/main" id="{14E9288B-5014-4542-A671-0B4F8A736724}"/>
              </a:ext>
            </a:extLst>
          </p:cNvPr>
          <p:cNvPicPr>
            <a:picLocks noChangeAspect="1"/>
          </p:cNvPicPr>
          <p:nvPr/>
        </p:nvPicPr>
        <p:blipFill rotWithShape="1">
          <a:blip r:embed="rId3">
            <a:duotone>
              <a:prstClr val="black"/>
              <a:schemeClr val="tx2">
                <a:tint val="45000"/>
                <a:satMod val="400000"/>
              </a:schemeClr>
            </a:duotone>
            <a:alphaModFix amt="40000"/>
          </a:blip>
          <a:srcRect t="1632" b="14098"/>
          <a:stretch/>
        </p:blipFill>
        <p:spPr>
          <a:xfrm>
            <a:off x="20" y="10"/>
            <a:ext cx="12191980" cy="6857990"/>
          </a:xfrm>
          <a:prstGeom prst="rect">
            <a:avLst/>
          </a:prstGeom>
        </p:spPr>
      </p:pic>
      <p:sp>
        <p:nvSpPr>
          <p:cNvPr id="2" name="Título 1">
            <a:extLst>
              <a:ext uri="{FF2B5EF4-FFF2-40B4-BE49-F238E27FC236}">
                <a16:creationId xmlns:a16="http://schemas.microsoft.com/office/drawing/2014/main" id="{04B0AB0E-0ADA-4874-97B9-F748005005E3}"/>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chemeClr val="tx1">
                    <a:lumMod val="85000"/>
                    <a:lumOff val="15000"/>
                  </a:schemeClr>
                </a:solidFill>
              </a:rPr>
              <a:t>Modelagem Relacional</a:t>
            </a:r>
          </a:p>
        </p:txBody>
      </p:sp>
      <p:cxnSp>
        <p:nvCxnSpPr>
          <p:cNvPr id="43" name="Straight Connector 42">
            <a:extLst>
              <a:ext uri="{FF2B5EF4-FFF2-40B4-BE49-F238E27FC236}">
                <a16:creationId xmlns:a16="http://schemas.microsoft.com/office/drawing/2014/main" id="{C117F0FD-C691-43EE-92C7-3C87A971D9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E5976DF-0EAA-46D4-9BCB-BD689444A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64648040-62BC-4A8B-896F-E8D87A643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150952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D232A84-D08B-4ABD-866D-5032DA709AA0}"/>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Definindo então!</a:t>
            </a:r>
          </a:p>
        </p:txBody>
      </p:sp>
      <p:pic>
        <p:nvPicPr>
          <p:cNvPr id="5" name="Espaço Reservado para Conteúdo 4" descr="Interface gráfica do usuário, Texto, Aplicativo&#10;&#10;Descrição gerada automaticamente">
            <a:extLst>
              <a:ext uri="{FF2B5EF4-FFF2-40B4-BE49-F238E27FC236}">
                <a16:creationId xmlns:a16="http://schemas.microsoft.com/office/drawing/2014/main" id="{FEAEA48C-EFE9-4717-A8FB-1E492B884E52}"/>
              </a:ext>
            </a:extLst>
          </p:cNvPr>
          <p:cNvPicPr>
            <a:picLocks noGrp="1" noChangeAspect="1"/>
          </p:cNvPicPr>
          <p:nvPr>
            <p:ph idx="1"/>
          </p:nvPr>
        </p:nvPicPr>
        <p:blipFill>
          <a:blip r:embed="rId2"/>
          <a:stretch>
            <a:fillRect/>
          </a:stretch>
        </p:blipFill>
        <p:spPr>
          <a:xfrm>
            <a:off x="633999" y="1205817"/>
            <a:ext cx="6912217" cy="3922683"/>
          </a:xfrm>
          <a:prstGeom prst="rect">
            <a:avLst/>
          </a:prstGeom>
        </p:spPr>
      </p:pic>
      <p:cxnSp>
        <p:nvCxnSpPr>
          <p:cNvPr id="28" name="Straight Connector 17">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19">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1">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60894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7B18FC6-C676-4F46-9E37-531BC5654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606A92-8C6E-4A13-8A91-D6268FDA30A7}"/>
              </a:ext>
            </a:extLst>
          </p:cNvPr>
          <p:cNvSpPr>
            <a:spLocks noGrp="1"/>
          </p:cNvSpPr>
          <p:nvPr>
            <p:ph type="title"/>
          </p:nvPr>
        </p:nvSpPr>
        <p:spPr>
          <a:xfrm>
            <a:off x="4974771" y="634946"/>
            <a:ext cx="6574972" cy="1450757"/>
          </a:xfrm>
        </p:spPr>
        <p:txBody>
          <a:bodyPr>
            <a:normAutofit/>
          </a:bodyPr>
          <a:lstStyle/>
          <a:p>
            <a:r>
              <a:rPr lang="en-US" dirty="0" err="1"/>
              <a:t>Processo</a:t>
            </a:r>
            <a:r>
              <a:rPr lang="en-US" dirty="0"/>
              <a:t> de </a:t>
            </a:r>
            <a:r>
              <a:rPr lang="en-US" dirty="0" err="1"/>
              <a:t>Normalização</a:t>
            </a:r>
            <a:endParaRPr lang="pt-BR" dirty="0"/>
          </a:p>
        </p:txBody>
      </p:sp>
      <p:pic>
        <p:nvPicPr>
          <p:cNvPr id="8" name="Imagem 7" descr="Diagrama&#10;&#10;Descrição gerada automaticamente">
            <a:extLst>
              <a:ext uri="{FF2B5EF4-FFF2-40B4-BE49-F238E27FC236}">
                <a16:creationId xmlns:a16="http://schemas.microsoft.com/office/drawing/2014/main" id="{38BAE98D-87A7-4AE5-B38B-03E94AD9DBBC}"/>
              </a:ext>
            </a:extLst>
          </p:cNvPr>
          <p:cNvPicPr>
            <a:picLocks noChangeAspect="1"/>
          </p:cNvPicPr>
          <p:nvPr/>
        </p:nvPicPr>
        <p:blipFill>
          <a:blip r:embed="rId3"/>
          <a:stretch>
            <a:fillRect/>
          </a:stretch>
        </p:blipFill>
        <p:spPr>
          <a:xfrm>
            <a:off x="633999" y="1971849"/>
            <a:ext cx="4001315" cy="2650870"/>
          </a:xfrm>
          <a:prstGeom prst="rect">
            <a:avLst/>
          </a:prstGeom>
        </p:spPr>
      </p:pic>
      <p:cxnSp>
        <p:nvCxnSpPr>
          <p:cNvPr id="24" name="Straight Connector 23">
            <a:extLst>
              <a:ext uri="{FF2B5EF4-FFF2-40B4-BE49-F238E27FC236}">
                <a16:creationId xmlns:a16="http://schemas.microsoft.com/office/drawing/2014/main" id="{122360E4-B476-49D8-80CF-B524F3FC0D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1AB11E45-A665-4C1C-97E6-394699F9F715}"/>
              </a:ext>
            </a:extLst>
          </p:cNvPr>
          <p:cNvSpPr>
            <a:spLocks noGrp="1"/>
          </p:cNvSpPr>
          <p:nvPr>
            <p:ph idx="1"/>
          </p:nvPr>
        </p:nvSpPr>
        <p:spPr>
          <a:xfrm>
            <a:off x="4974769" y="2198914"/>
            <a:ext cx="6574973" cy="3670180"/>
          </a:xfrm>
        </p:spPr>
        <p:txBody>
          <a:bodyPr>
            <a:normAutofit fontScale="92500" lnSpcReduction="20000"/>
          </a:bodyPr>
          <a:lstStyle/>
          <a:p>
            <a:pPr lvl="1"/>
            <a:r>
              <a:rPr lang="pt-BR" dirty="0"/>
              <a:t>Inicia com uma relação ou coleção de relações</a:t>
            </a:r>
          </a:p>
          <a:p>
            <a:pPr lvl="1"/>
            <a:endParaRPr lang="pt-BR" dirty="0"/>
          </a:p>
          <a:p>
            <a:pPr lvl="1"/>
            <a:r>
              <a:rPr lang="pt-BR" dirty="0"/>
              <a:t>Produz uma nova coleção de relações:</a:t>
            </a:r>
          </a:p>
          <a:p>
            <a:pPr lvl="2"/>
            <a:r>
              <a:rPr lang="pt-BR" dirty="0"/>
              <a:t>Equivalente a coleção original (representa a mesma informação)</a:t>
            </a:r>
          </a:p>
          <a:p>
            <a:pPr lvl="2"/>
            <a:r>
              <a:rPr lang="pt-BR" dirty="0"/>
              <a:t>Livre de problemas</a:t>
            </a:r>
          </a:p>
          <a:p>
            <a:pPr lvl="1"/>
            <a:endParaRPr lang="pt-BR" dirty="0"/>
          </a:p>
          <a:p>
            <a:pPr lvl="1"/>
            <a:r>
              <a:rPr lang="pt-BR" dirty="0"/>
              <a:t>Propriedades a serem alcançadas: </a:t>
            </a:r>
          </a:p>
          <a:p>
            <a:pPr lvl="2"/>
            <a:r>
              <a:rPr lang="pt-BR" dirty="0"/>
              <a:t>Minimização da redundância </a:t>
            </a:r>
          </a:p>
          <a:p>
            <a:pPr lvl="2"/>
            <a:r>
              <a:rPr lang="pt-BR" dirty="0"/>
              <a:t>Minimização de anomalias de inserção, exclusão e atualização de dados </a:t>
            </a:r>
          </a:p>
          <a:p>
            <a:pPr lvl="3"/>
            <a:r>
              <a:rPr lang="pt-BR" dirty="0"/>
              <a:t>Ex.: Florianópolis, Florianópolis, Floripa, </a:t>
            </a:r>
            <a:r>
              <a:rPr lang="pt-BR" dirty="0" err="1"/>
              <a:t>Flpólis</a:t>
            </a:r>
            <a:r>
              <a:rPr lang="pt-BR" dirty="0"/>
              <a:t> </a:t>
            </a:r>
          </a:p>
          <a:p>
            <a:pPr lvl="1"/>
            <a:endParaRPr lang="pt-BR" dirty="0"/>
          </a:p>
          <a:p>
            <a:pPr lvl="1"/>
            <a:r>
              <a:rPr lang="pt-BR" dirty="0"/>
              <a:t>Significado: as novas relações estarão, pelo menos na 3FN</a:t>
            </a:r>
          </a:p>
          <a:p>
            <a:pPr lvl="1"/>
            <a:endParaRPr lang="pt-BR" dirty="0"/>
          </a:p>
          <a:p>
            <a:pPr lvl="1"/>
            <a:r>
              <a:rPr lang="pt-BR" altLang="pt-BR" sz="1800" dirty="0">
                <a:cs typeface="Times New Roman" panose="02020603050405020304" pitchFamily="18" charset="0"/>
              </a:rPr>
              <a:t>Cada forma normal é mais restritiva que a anterior e busca a reduç</a:t>
            </a:r>
            <a:r>
              <a:rPr lang="pt-BR" altLang="pt-BR" dirty="0">
                <a:cs typeface="Times New Roman" panose="02020603050405020304" pitchFamily="18" charset="0"/>
              </a:rPr>
              <a:t>ão da redundância</a:t>
            </a:r>
          </a:p>
          <a:p>
            <a:pPr lvl="1"/>
            <a:endParaRPr lang="pt-BR" dirty="0"/>
          </a:p>
          <a:p>
            <a:pPr lvl="1"/>
            <a:endParaRPr lang="pt-BR" dirty="0"/>
          </a:p>
        </p:txBody>
      </p:sp>
      <p:sp>
        <p:nvSpPr>
          <p:cNvPr id="26" name="Rectangle 25">
            <a:extLst>
              <a:ext uri="{FF2B5EF4-FFF2-40B4-BE49-F238E27FC236}">
                <a16:creationId xmlns:a16="http://schemas.microsoft.com/office/drawing/2014/main" id="{77709F32-2ED0-4F8B-99FF-940C35640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A0011678-560C-4E53-8B7C-6B14755E43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69372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D008ECC-51D4-4E47-80DF-1D22FBBC5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0606A92-8C6E-4A13-8A91-D6268FDA30A7}"/>
              </a:ext>
            </a:extLst>
          </p:cNvPr>
          <p:cNvSpPr>
            <a:spLocks noGrp="1"/>
          </p:cNvSpPr>
          <p:nvPr>
            <p:ph type="title"/>
          </p:nvPr>
        </p:nvSpPr>
        <p:spPr>
          <a:xfrm>
            <a:off x="7859485" y="634946"/>
            <a:ext cx="3690257" cy="1450757"/>
          </a:xfrm>
        </p:spPr>
        <p:txBody>
          <a:bodyPr>
            <a:normAutofit/>
          </a:bodyPr>
          <a:lstStyle/>
          <a:p>
            <a:r>
              <a:rPr lang="en-US" sz="4100" err="1"/>
              <a:t>Tipos</a:t>
            </a:r>
            <a:r>
              <a:rPr lang="en-US" sz="4100"/>
              <a:t> de </a:t>
            </a:r>
            <a:r>
              <a:rPr lang="en-US" sz="4100" err="1"/>
              <a:t>Formas</a:t>
            </a:r>
            <a:r>
              <a:rPr lang="en-US" sz="4100"/>
              <a:t> </a:t>
            </a:r>
            <a:r>
              <a:rPr lang="en-US" sz="4100" err="1"/>
              <a:t>Normais</a:t>
            </a:r>
            <a:endParaRPr lang="pt-BR" sz="4100"/>
          </a:p>
        </p:txBody>
      </p:sp>
      <p:pic>
        <p:nvPicPr>
          <p:cNvPr id="6" name="Imagem 5" descr="Interface gráfica do usuário, Texto&#10;&#10;Descrição gerada automaticamente">
            <a:extLst>
              <a:ext uri="{FF2B5EF4-FFF2-40B4-BE49-F238E27FC236}">
                <a16:creationId xmlns:a16="http://schemas.microsoft.com/office/drawing/2014/main" id="{D4864FA3-C1EC-4F7E-A9CE-0BC3DE717756}"/>
              </a:ext>
            </a:extLst>
          </p:cNvPr>
          <p:cNvPicPr>
            <a:picLocks noChangeAspect="1"/>
          </p:cNvPicPr>
          <p:nvPr/>
        </p:nvPicPr>
        <p:blipFill>
          <a:blip r:embed="rId3"/>
          <a:stretch>
            <a:fillRect/>
          </a:stretch>
        </p:blipFill>
        <p:spPr>
          <a:xfrm>
            <a:off x="633999" y="1336628"/>
            <a:ext cx="6909801" cy="3921312"/>
          </a:xfrm>
          <a:prstGeom prst="rect">
            <a:avLst/>
          </a:prstGeom>
        </p:spPr>
      </p:pic>
      <p:cxnSp>
        <p:nvCxnSpPr>
          <p:cNvPr id="24" name="Straight Connector 23">
            <a:extLst>
              <a:ext uri="{FF2B5EF4-FFF2-40B4-BE49-F238E27FC236}">
                <a16:creationId xmlns:a16="http://schemas.microsoft.com/office/drawing/2014/main" id="{0EF352D9-7BCC-436E-8520-E9D0BAAA18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1AB11E45-A665-4C1C-97E6-394699F9F715}"/>
              </a:ext>
            </a:extLst>
          </p:cNvPr>
          <p:cNvSpPr>
            <a:spLocks noGrp="1"/>
          </p:cNvSpPr>
          <p:nvPr>
            <p:ph idx="1"/>
          </p:nvPr>
        </p:nvSpPr>
        <p:spPr>
          <a:xfrm>
            <a:off x="7859485" y="2198914"/>
            <a:ext cx="3690257" cy="3670180"/>
          </a:xfrm>
        </p:spPr>
        <p:txBody>
          <a:bodyPr>
            <a:normAutofit/>
          </a:bodyPr>
          <a:lstStyle/>
          <a:p>
            <a:pPr marL="201168" lvl="1" indent="0">
              <a:buNone/>
            </a:pPr>
            <a:r>
              <a:rPr lang="pt-BR" dirty="0"/>
              <a:t>Primeira Forma Normal (</a:t>
            </a:r>
            <a:r>
              <a:rPr lang="pt-BR" u="sng" dirty="0"/>
              <a:t>1FN</a:t>
            </a:r>
            <a:r>
              <a:rPr lang="en-US" dirty="0"/>
              <a:t>)</a:t>
            </a:r>
            <a:endParaRPr lang="pt-BR" dirty="0"/>
          </a:p>
          <a:p>
            <a:pPr lvl="1"/>
            <a:r>
              <a:rPr lang="pt-BR" dirty="0"/>
              <a:t>Domínio multivalorado</a:t>
            </a:r>
          </a:p>
          <a:p>
            <a:pPr lvl="1"/>
            <a:r>
              <a:rPr lang="pt-BR" dirty="0"/>
              <a:t>Atributo determinante ou chave</a:t>
            </a:r>
          </a:p>
          <a:p>
            <a:pPr lvl="1"/>
            <a:endParaRPr lang="en-US" dirty="0"/>
          </a:p>
          <a:p>
            <a:pPr marL="201168" lvl="1" indent="0">
              <a:buNone/>
            </a:pPr>
            <a:r>
              <a:rPr lang="pt-BR" dirty="0"/>
              <a:t>Segunda Forma Normal (</a:t>
            </a:r>
            <a:r>
              <a:rPr lang="pt-BR" u="sng" dirty="0"/>
              <a:t>2FN</a:t>
            </a:r>
            <a:r>
              <a:rPr lang="pt-BR" dirty="0"/>
              <a:t>)</a:t>
            </a:r>
          </a:p>
          <a:p>
            <a:pPr lvl="1"/>
            <a:r>
              <a:rPr lang="pt-BR" dirty="0"/>
              <a:t>Dependência funcional</a:t>
            </a:r>
          </a:p>
          <a:p>
            <a:pPr lvl="1"/>
            <a:endParaRPr lang="en-US" dirty="0"/>
          </a:p>
          <a:p>
            <a:pPr marL="201168" lvl="1" indent="0">
              <a:buNone/>
            </a:pPr>
            <a:r>
              <a:rPr lang="pt-BR" dirty="0"/>
              <a:t>Terceira Forma Normal (</a:t>
            </a:r>
            <a:r>
              <a:rPr lang="pt-BR" u="sng" dirty="0"/>
              <a:t>3FN</a:t>
            </a:r>
            <a:r>
              <a:rPr lang="pt-BR" dirty="0"/>
              <a:t>)</a:t>
            </a:r>
          </a:p>
          <a:p>
            <a:pPr lvl="1"/>
            <a:r>
              <a:rPr lang="pt-BR" dirty="0"/>
              <a:t>Dependência funcional transitiva</a:t>
            </a:r>
          </a:p>
        </p:txBody>
      </p:sp>
      <p:sp>
        <p:nvSpPr>
          <p:cNvPr id="26" name="Rectangle 25">
            <a:extLst>
              <a:ext uri="{FF2B5EF4-FFF2-40B4-BE49-F238E27FC236}">
                <a16:creationId xmlns:a16="http://schemas.microsoft.com/office/drawing/2014/main" id="{3EEBA64A-08C9-4EE7-A7DD-C4309E575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DA644F7-E61C-4BDD-9510-112510F64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18454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68C21D0-E473-4822-976E-2A142825D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0022C4D8-970B-4A32-B0BD-AAC4366E7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841F4C4C-B5CB-4E95-8A7D-C738E7FFD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0DFDC335-8810-4D67-AE66-6949FFB4A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EA5799E-E81E-4CF6-85FC-A4FD373B4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0606A92-8C6E-4A13-8A91-D6268FDA30A7}"/>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Exemplo de tabela não normalizada</a:t>
            </a:r>
          </a:p>
        </p:txBody>
      </p:sp>
      <p:pic>
        <p:nvPicPr>
          <p:cNvPr id="14" name="Imagem 13" descr="Papel branco com texto preto sobre fundo branco&#10;&#10;Descrição gerada automaticamente com confiança média">
            <a:extLst>
              <a:ext uri="{FF2B5EF4-FFF2-40B4-BE49-F238E27FC236}">
                <a16:creationId xmlns:a16="http://schemas.microsoft.com/office/drawing/2014/main" id="{6794D6BF-1F10-451F-9107-5910EF22D665}"/>
              </a:ext>
            </a:extLst>
          </p:cNvPr>
          <p:cNvPicPr>
            <a:picLocks noChangeAspect="1"/>
          </p:cNvPicPr>
          <p:nvPr/>
        </p:nvPicPr>
        <p:blipFill>
          <a:blip r:embed="rId3"/>
          <a:stretch>
            <a:fillRect/>
          </a:stretch>
        </p:blipFill>
        <p:spPr>
          <a:xfrm>
            <a:off x="635457" y="1293241"/>
            <a:ext cx="5131653" cy="2296414"/>
          </a:xfrm>
          <a:prstGeom prst="rect">
            <a:avLst/>
          </a:prstGeom>
        </p:spPr>
      </p:pic>
      <p:sp>
        <p:nvSpPr>
          <p:cNvPr id="49" name="Rectangle 48">
            <a:extLst>
              <a:ext uri="{FF2B5EF4-FFF2-40B4-BE49-F238E27FC236}">
                <a16:creationId xmlns:a16="http://schemas.microsoft.com/office/drawing/2014/main" id="{5C6017A4-C87C-43AB-982C-598BF397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m 9" descr="Tabela&#10;&#10;Descrição gerada automaticamente">
            <a:extLst>
              <a:ext uri="{FF2B5EF4-FFF2-40B4-BE49-F238E27FC236}">
                <a16:creationId xmlns:a16="http://schemas.microsoft.com/office/drawing/2014/main" id="{CF97746E-5CF2-46F0-9D73-7E60C3EEC68A}"/>
              </a:ext>
            </a:extLst>
          </p:cNvPr>
          <p:cNvPicPr>
            <a:picLocks noChangeAspect="1"/>
          </p:cNvPicPr>
          <p:nvPr/>
        </p:nvPicPr>
        <p:blipFill>
          <a:blip r:embed="rId4"/>
          <a:stretch>
            <a:fillRect/>
          </a:stretch>
        </p:blipFill>
        <p:spPr>
          <a:xfrm>
            <a:off x="6424891" y="1149107"/>
            <a:ext cx="5118182" cy="2584682"/>
          </a:xfrm>
          <a:prstGeom prst="rect">
            <a:avLst/>
          </a:prstGeom>
        </p:spPr>
      </p:pic>
      <p:sp>
        <p:nvSpPr>
          <p:cNvPr id="51" name="Rectangle 50">
            <a:extLst>
              <a:ext uri="{FF2B5EF4-FFF2-40B4-BE49-F238E27FC236}">
                <a16:creationId xmlns:a16="http://schemas.microsoft.com/office/drawing/2014/main" id="{318AF29E-D058-49A4-B682-D4CC9D80C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3526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43">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1FN</a:t>
            </a:r>
          </a:p>
        </p:txBody>
      </p:sp>
      <p:pic>
        <p:nvPicPr>
          <p:cNvPr id="5" name="Espaço Reservado para Conteúdo 4" descr="Tabela&#10;&#10;Descrição gerada automaticamente">
            <a:extLst>
              <a:ext uri="{FF2B5EF4-FFF2-40B4-BE49-F238E27FC236}">
                <a16:creationId xmlns:a16="http://schemas.microsoft.com/office/drawing/2014/main" id="{BE0CC4F7-7A01-4F25-B468-DEB5AE43EBD1}"/>
              </a:ext>
            </a:extLst>
          </p:cNvPr>
          <p:cNvPicPr>
            <a:picLocks noGrp="1" noChangeAspect="1"/>
          </p:cNvPicPr>
          <p:nvPr>
            <p:ph idx="1"/>
          </p:nvPr>
        </p:nvPicPr>
        <p:blipFill>
          <a:blip r:embed="rId3"/>
          <a:stretch>
            <a:fillRect/>
          </a:stretch>
        </p:blipFill>
        <p:spPr>
          <a:xfrm>
            <a:off x="633999" y="1387263"/>
            <a:ext cx="6912217" cy="3559791"/>
          </a:xfrm>
          <a:prstGeom prst="rect">
            <a:avLst/>
          </a:prstGeom>
        </p:spPr>
      </p:pic>
      <p:cxnSp>
        <p:nvCxnSpPr>
          <p:cNvPr id="46" name="Straight Connector 45">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6131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1FN</a:t>
            </a:r>
          </a:p>
        </p:txBody>
      </p:sp>
      <p:pic>
        <p:nvPicPr>
          <p:cNvPr id="13" name="Espaço Reservado para Conteúdo 12" descr="Texto&#10;&#10;Descrição gerada automaticamente">
            <a:extLst>
              <a:ext uri="{FF2B5EF4-FFF2-40B4-BE49-F238E27FC236}">
                <a16:creationId xmlns:a16="http://schemas.microsoft.com/office/drawing/2014/main" id="{8A13F146-186C-4C5A-B17A-3F958D1CCBC2}"/>
              </a:ext>
            </a:extLst>
          </p:cNvPr>
          <p:cNvPicPr>
            <a:picLocks noGrp="1" noChangeAspect="1"/>
          </p:cNvPicPr>
          <p:nvPr>
            <p:ph idx="1"/>
          </p:nvPr>
        </p:nvPicPr>
        <p:blipFill>
          <a:blip r:embed="rId3"/>
          <a:stretch>
            <a:fillRect/>
          </a:stretch>
        </p:blipFill>
        <p:spPr>
          <a:xfrm>
            <a:off x="633999" y="1223098"/>
            <a:ext cx="6912217" cy="3888121"/>
          </a:xfrm>
          <a:prstGeom prst="rect">
            <a:avLst/>
          </a:prstGeom>
        </p:spPr>
      </p:pic>
      <p:cxnSp>
        <p:nvCxnSpPr>
          <p:cNvPr id="52" name="Straight Connector 51">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288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Rectangle 6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7" name="Rectangle 66">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1FN</a:t>
            </a:r>
          </a:p>
        </p:txBody>
      </p:sp>
      <p:pic>
        <p:nvPicPr>
          <p:cNvPr id="11" name="Espaço Reservado para Conteúdo 10" descr="Tabela&#10;&#10;Descrição gerada automaticamente">
            <a:extLst>
              <a:ext uri="{FF2B5EF4-FFF2-40B4-BE49-F238E27FC236}">
                <a16:creationId xmlns:a16="http://schemas.microsoft.com/office/drawing/2014/main" id="{3DC2014A-810F-4A7A-A05D-C13EE50BF322}"/>
              </a:ext>
            </a:extLst>
          </p:cNvPr>
          <p:cNvPicPr>
            <a:picLocks noGrp="1" noChangeAspect="1"/>
          </p:cNvPicPr>
          <p:nvPr>
            <p:ph idx="1"/>
          </p:nvPr>
        </p:nvPicPr>
        <p:blipFill>
          <a:blip r:embed="rId3"/>
          <a:stretch>
            <a:fillRect/>
          </a:stretch>
        </p:blipFill>
        <p:spPr>
          <a:xfrm>
            <a:off x="633999" y="851567"/>
            <a:ext cx="6912217" cy="4631184"/>
          </a:xfrm>
          <a:prstGeom prst="rect">
            <a:avLst/>
          </a:prstGeom>
        </p:spPr>
      </p:pic>
      <p:cxnSp>
        <p:nvCxnSpPr>
          <p:cNvPr id="69" name="Straight Connector 68">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9659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Rectangle 79">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2" name="Straight Connector 81">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4" name="Rectangle 83">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1FN</a:t>
            </a:r>
          </a:p>
        </p:txBody>
      </p:sp>
      <p:pic>
        <p:nvPicPr>
          <p:cNvPr id="6" name="Espaço Reservado para Conteúdo 5" descr="Tabela&#10;&#10;Descrição gerada automaticamente">
            <a:extLst>
              <a:ext uri="{FF2B5EF4-FFF2-40B4-BE49-F238E27FC236}">
                <a16:creationId xmlns:a16="http://schemas.microsoft.com/office/drawing/2014/main" id="{955F0E48-6D2C-42CD-8FD7-D89E8ED4F586}"/>
              </a:ext>
            </a:extLst>
          </p:cNvPr>
          <p:cNvPicPr>
            <a:picLocks noGrp="1" noChangeAspect="1"/>
          </p:cNvPicPr>
          <p:nvPr>
            <p:ph idx="1"/>
          </p:nvPr>
        </p:nvPicPr>
        <p:blipFill>
          <a:blip r:embed="rId3"/>
          <a:stretch>
            <a:fillRect/>
          </a:stretch>
        </p:blipFill>
        <p:spPr>
          <a:xfrm>
            <a:off x="633999" y="834286"/>
            <a:ext cx="6912217" cy="4665746"/>
          </a:xfrm>
          <a:prstGeom prst="rect">
            <a:avLst/>
          </a:prstGeom>
        </p:spPr>
      </p:pic>
      <p:cxnSp>
        <p:nvCxnSpPr>
          <p:cNvPr id="86" name="Straight Connector 85">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96248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7" name="Rectangle 96">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9" name="Straight Connector 98">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1" name="Rectangle 100">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1FN</a:t>
            </a:r>
          </a:p>
        </p:txBody>
      </p:sp>
      <p:pic>
        <p:nvPicPr>
          <p:cNvPr id="7" name="Espaço Reservado para Conteúdo 6" descr="Interface gráfica do usuário, Texto, Aplicativo, Email&#10;&#10;Descrição gerada automaticamente">
            <a:extLst>
              <a:ext uri="{FF2B5EF4-FFF2-40B4-BE49-F238E27FC236}">
                <a16:creationId xmlns:a16="http://schemas.microsoft.com/office/drawing/2014/main" id="{FEB22C68-8860-4797-AE79-9B8999D2976A}"/>
              </a:ext>
            </a:extLst>
          </p:cNvPr>
          <p:cNvPicPr>
            <a:picLocks noGrp="1" noChangeAspect="1"/>
          </p:cNvPicPr>
          <p:nvPr>
            <p:ph idx="1"/>
          </p:nvPr>
        </p:nvPicPr>
        <p:blipFill>
          <a:blip r:embed="rId3"/>
          <a:stretch>
            <a:fillRect/>
          </a:stretch>
        </p:blipFill>
        <p:spPr>
          <a:xfrm>
            <a:off x="633999" y="1560069"/>
            <a:ext cx="6912217" cy="3214180"/>
          </a:xfrm>
          <a:prstGeom prst="rect">
            <a:avLst/>
          </a:prstGeom>
        </p:spPr>
      </p:pic>
      <p:cxnSp>
        <p:nvCxnSpPr>
          <p:cNvPr id="103" name="Straight Connector 102">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 name="Rectangle 106">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905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6" name="Straight Connector 115">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8" name="Rectangle 117">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1FN</a:t>
            </a:r>
          </a:p>
        </p:txBody>
      </p:sp>
      <p:pic>
        <p:nvPicPr>
          <p:cNvPr id="6" name="Espaço Reservado para Conteúdo 5" descr="Interface gráfica do usuário, Texto, Aplicativo&#10;&#10;Descrição gerada automaticamente">
            <a:extLst>
              <a:ext uri="{FF2B5EF4-FFF2-40B4-BE49-F238E27FC236}">
                <a16:creationId xmlns:a16="http://schemas.microsoft.com/office/drawing/2014/main" id="{CC0ABBB2-14FC-49C6-8607-7FB5FB127970}"/>
              </a:ext>
            </a:extLst>
          </p:cNvPr>
          <p:cNvPicPr>
            <a:picLocks noGrp="1" noChangeAspect="1"/>
          </p:cNvPicPr>
          <p:nvPr>
            <p:ph idx="1"/>
          </p:nvPr>
        </p:nvPicPr>
        <p:blipFill>
          <a:blip r:embed="rId3"/>
          <a:stretch>
            <a:fillRect/>
          </a:stretch>
        </p:blipFill>
        <p:spPr>
          <a:xfrm>
            <a:off x="633999" y="1525507"/>
            <a:ext cx="6912217" cy="3283303"/>
          </a:xfrm>
          <a:prstGeom prst="rect">
            <a:avLst/>
          </a:prstGeom>
        </p:spPr>
      </p:pic>
      <p:cxnSp>
        <p:nvCxnSpPr>
          <p:cNvPr id="120" name="Straight Connector 119">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4" name="Rectangle 123">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618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0393649-3E6A-4161-AD3B-0FA801036CA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Relacionamento entre entidades</a:t>
            </a:r>
          </a:p>
        </p:txBody>
      </p:sp>
      <p:cxnSp>
        <p:nvCxnSpPr>
          <p:cNvPr id="18" name="Straight Connector 17">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CaixaDeTexto 14">
            <a:extLst>
              <a:ext uri="{FF2B5EF4-FFF2-40B4-BE49-F238E27FC236}">
                <a16:creationId xmlns:a16="http://schemas.microsoft.com/office/drawing/2014/main" id="{0E8AF9E4-867F-451B-9B41-DC9D85C3599A}"/>
              </a:ext>
            </a:extLst>
          </p:cNvPr>
          <p:cNvSpPr txBox="1"/>
          <p:nvPr/>
        </p:nvSpPr>
        <p:spPr>
          <a:xfrm>
            <a:off x="721086" y="5842546"/>
            <a:ext cx="4551680" cy="246221"/>
          </a:xfrm>
          <a:prstGeom prst="rect">
            <a:avLst/>
          </a:prstGeom>
          <a:noFill/>
        </p:spPr>
        <p:txBody>
          <a:bodyPr wrap="square">
            <a:spAutoFit/>
          </a:bodyPr>
          <a:lstStyle/>
          <a:p>
            <a:r>
              <a:rPr lang="pt-BR" sz="1000" dirty="0">
                <a:solidFill>
                  <a:schemeClr val="accent1"/>
                </a:solidFill>
              </a:rPr>
              <a:t>https://www.devmedia.com.br/modelagem-de-dados-2-os-relacionamentos/4142</a:t>
            </a:r>
          </a:p>
        </p:txBody>
      </p:sp>
      <p:pic>
        <p:nvPicPr>
          <p:cNvPr id="1026" name="Picture 2" descr="Guia da Modelagem de Dados: introdução &amp;amp; modelo conceitual | by Felipe  Almeida | Medium">
            <a:extLst>
              <a:ext uri="{FF2B5EF4-FFF2-40B4-BE49-F238E27FC236}">
                <a16:creationId xmlns:a16="http://schemas.microsoft.com/office/drawing/2014/main" id="{F2AA25E0-5122-48BD-8157-9E2B77004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721" y="1564765"/>
            <a:ext cx="2016066" cy="1838897"/>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Conteúdo 3">
            <a:extLst>
              <a:ext uri="{FF2B5EF4-FFF2-40B4-BE49-F238E27FC236}">
                <a16:creationId xmlns:a16="http://schemas.microsoft.com/office/drawing/2014/main" id="{9405235C-9602-4F54-821E-0FE88B8934E3}"/>
              </a:ext>
            </a:extLst>
          </p:cNvPr>
          <p:cNvSpPr>
            <a:spLocks noGrp="1"/>
          </p:cNvSpPr>
          <p:nvPr>
            <p:ph idx="1"/>
          </p:nvPr>
        </p:nvSpPr>
        <p:spPr>
          <a:xfrm>
            <a:off x="648928" y="591884"/>
            <a:ext cx="7908778" cy="4023360"/>
          </a:xfrm>
        </p:spPr>
        <p:txBody>
          <a:bodyPr>
            <a:normAutofit/>
          </a:bodyPr>
          <a:lstStyle/>
          <a:p>
            <a:r>
              <a:rPr lang="en-US" dirty="0" err="1"/>
              <a:t>Sobre</a:t>
            </a:r>
            <a:r>
              <a:rPr lang="en-US" dirty="0"/>
              <a:t> </a:t>
            </a:r>
            <a:r>
              <a:rPr lang="en-US" dirty="0" err="1"/>
              <a:t>relacionamentos</a:t>
            </a:r>
            <a:r>
              <a:rPr lang="en-US" dirty="0"/>
              <a:t> entre </a:t>
            </a:r>
            <a:r>
              <a:rPr lang="en-US" dirty="0" err="1"/>
              <a:t>entidades</a:t>
            </a:r>
            <a:r>
              <a:rPr lang="en-US" dirty="0"/>
              <a:t>, </a:t>
            </a:r>
            <a:r>
              <a:rPr lang="pt-BR" dirty="0"/>
              <a:t>devemos observar alguns aspectos importantes que sinalizam erros na modelagem:</a:t>
            </a:r>
          </a:p>
          <a:p>
            <a:endParaRPr lang="pt-BR" dirty="0"/>
          </a:p>
          <a:p>
            <a:pPr lvl="1"/>
            <a:r>
              <a:rPr lang="pt-BR" dirty="0"/>
              <a:t>Quando "sobram" entidades sem relacionamentos;</a:t>
            </a:r>
          </a:p>
          <a:p>
            <a:pPr lvl="1"/>
            <a:r>
              <a:rPr lang="pt-BR" dirty="0"/>
              <a:t>Quando ocorrem "ciclos fechados" de relacionamentos;</a:t>
            </a:r>
          </a:p>
          <a:p>
            <a:pPr lvl="2"/>
            <a:r>
              <a:rPr lang="pt-BR" dirty="0"/>
              <a:t>Exemplo: Usuário relaciona-se com Empréstimo que relaciona-se com Livro que relaciona-se com Usuário que relaciona-se com Empréstimo, etc...</a:t>
            </a:r>
          </a:p>
          <a:p>
            <a:pPr lvl="1"/>
            <a:r>
              <a:rPr lang="pt-BR" dirty="0"/>
              <a:t>Entidades com muitos atributos relacionando-se com entidades com apenas alguns atributos;</a:t>
            </a:r>
          </a:p>
          <a:p>
            <a:pPr lvl="1"/>
            <a:r>
              <a:rPr lang="pt-BR" dirty="0"/>
              <a:t>Muitas entidades relacionando-se à uma mesma entidade;</a:t>
            </a:r>
          </a:p>
        </p:txBody>
      </p:sp>
    </p:spTree>
    <p:extLst>
      <p:ext uri="{BB962C8B-B14F-4D97-AF65-F5344CB8AC3E}">
        <p14:creationId xmlns:p14="http://schemas.microsoft.com/office/powerpoint/2010/main" val="547575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 name="Rectangle 128">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1" name="Rectangle 130">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3" name="Straight Connector 132">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5" name="Rectangle 134">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2FN</a:t>
            </a:r>
          </a:p>
        </p:txBody>
      </p:sp>
      <p:pic>
        <p:nvPicPr>
          <p:cNvPr id="7" name="Espaço Reservado para Conteúdo 6" descr="Interface gráfica do usuário, Texto, Aplicativo&#10;&#10;Descrição gerada automaticamente">
            <a:extLst>
              <a:ext uri="{FF2B5EF4-FFF2-40B4-BE49-F238E27FC236}">
                <a16:creationId xmlns:a16="http://schemas.microsoft.com/office/drawing/2014/main" id="{6F140A3E-A62E-45EB-9E26-A2C65136342C}"/>
              </a:ext>
            </a:extLst>
          </p:cNvPr>
          <p:cNvPicPr>
            <a:picLocks noGrp="1" noChangeAspect="1"/>
          </p:cNvPicPr>
          <p:nvPr>
            <p:ph idx="1"/>
          </p:nvPr>
        </p:nvPicPr>
        <p:blipFill>
          <a:blip r:embed="rId3"/>
          <a:stretch>
            <a:fillRect/>
          </a:stretch>
        </p:blipFill>
        <p:spPr>
          <a:xfrm>
            <a:off x="633999" y="2147607"/>
            <a:ext cx="6912217" cy="2039104"/>
          </a:xfrm>
          <a:prstGeom prst="rect">
            <a:avLst/>
          </a:prstGeom>
        </p:spPr>
      </p:pic>
      <p:cxnSp>
        <p:nvCxnSpPr>
          <p:cNvPr id="137" name="Straight Connector 136">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1466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3" name="Straight Connector 102">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5" name="Rectangle 104">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2FN</a:t>
            </a:r>
          </a:p>
        </p:txBody>
      </p:sp>
      <p:pic>
        <p:nvPicPr>
          <p:cNvPr id="11" name="Espaço Reservado para Conteúdo 10" descr="Tabela&#10;&#10;Descrição gerada automaticamente">
            <a:extLst>
              <a:ext uri="{FF2B5EF4-FFF2-40B4-BE49-F238E27FC236}">
                <a16:creationId xmlns:a16="http://schemas.microsoft.com/office/drawing/2014/main" id="{673F8E04-DDAC-4AF8-9617-2A42E7F2C27F}"/>
              </a:ext>
            </a:extLst>
          </p:cNvPr>
          <p:cNvPicPr>
            <a:picLocks noGrp="1" noChangeAspect="1"/>
          </p:cNvPicPr>
          <p:nvPr>
            <p:ph idx="1"/>
          </p:nvPr>
        </p:nvPicPr>
        <p:blipFill>
          <a:blip r:embed="rId3"/>
          <a:stretch>
            <a:fillRect/>
          </a:stretch>
        </p:blipFill>
        <p:spPr>
          <a:xfrm>
            <a:off x="633999" y="955250"/>
            <a:ext cx="6912217" cy="4423818"/>
          </a:xfrm>
          <a:prstGeom prst="rect">
            <a:avLst/>
          </a:prstGeom>
        </p:spPr>
      </p:pic>
      <p:cxnSp>
        <p:nvCxnSpPr>
          <p:cNvPr id="107" name="Straight Connector 106">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1" name="Rectangle 110">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3073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8" name="Rectangle 117">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0" name="Straight Connector 119">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2" name="Rectangle 121">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2FN</a:t>
            </a:r>
          </a:p>
        </p:txBody>
      </p:sp>
      <p:pic>
        <p:nvPicPr>
          <p:cNvPr id="6" name="Espaço Reservado para Conteúdo 5" descr="Texto&#10;&#10;Descrição gerada automaticamente">
            <a:extLst>
              <a:ext uri="{FF2B5EF4-FFF2-40B4-BE49-F238E27FC236}">
                <a16:creationId xmlns:a16="http://schemas.microsoft.com/office/drawing/2014/main" id="{02FE5ABF-5A9E-4CE2-AB32-98869D0CC2DA}"/>
              </a:ext>
            </a:extLst>
          </p:cNvPr>
          <p:cNvPicPr>
            <a:picLocks noGrp="1" noChangeAspect="1"/>
          </p:cNvPicPr>
          <p:nvPr>
            <p:ph idx="1"/>
          </p:nvPr>
        </p:nvPicPr>
        <p:blipFill>
          <a:blip r:embed="rId3"/>
          <a:stretch>
            <a:fillRect/>
          </a:stretch>
        </p:blipFill>
        <p:spPr>
          <a:xfrm>
            <a:off x="633999" y="955250"/>
            <a:ext cx="6912217" cy="4423818"/>
          </a:xfrm>
          <a:prstGeom prst="rect">
            <a:avLst/>
          </a:prstGeom>
        </p:spPr>
      </p:pic>
      <p:cxnSp>
        <p:nvCxnSpPr>
          <p:cNvPr id="124" name="Straight Connector 123">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8" name="Rectangle 127">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20686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5" name="Rectangle 134">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2FN</a:t>
            </a:r>
          </a:p>
        </p:txBody>
      </p:sp>
      <p:pic>
        <p:nvPicPr>
          <p:cNvPr id="7" name="Espaço Reservado para Conteúdo 6" descr="Tela de celular com texto preto sobre fundo branco&#10;&#10;Descrição gerada automaticamente com confiança média">
            <a:extLst>
              <a:ext uri="{FF2B5EF4-FFF2-40B4-BE49-F238E27FC236}">
                <a16:creationId xmlns:a16="http://schemas.microsoft.com/office/drawing/2014/main" id="{1BC06DCA-FBA7-4C15-9785-C5D8B9E2C356}"/>
              </a:ext>
            </a:extLst>
          </p:cNvPr>
          <p:cNvPicPr>
            <a:picLocks noGrp="1" noChangeAspect="1"/>
          </p:cNvPicPr>
          <p:nvPr>
            <p:ph idx="1"/>
          </p:nvPr>
        </p:nvPicPr>
        <p:blipFill>
          <a:blip r:embed="rId3"/>
          <a:stretch>
            <a:fillRect/>
          </a:stretch>
        </p:blipFill>
        <p:spPr>
          <a:xfrm>
            <a:off x="633999" y="1300861"/>
            <a:ext cx="6912217" cy="3732596"/>
          </a:xfrm>
          <a:prstGeom prst="rect">
            <a:avLst/>
          </a:prstGeom>
        </p:spPr>
      </p:pic>
      <p:cxnSp>
        <p:nvCxnSpPr>
          <p:cNvPr id="141" name="Straight Connector 140">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Rectangle 144">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059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0" name="Straight Connector 89">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2FN</a:t>
            </a:r>
          </a:p>
        </p:txBody>
      </p:sp>
      <p:pic>
        <p:nvPicPr>
          <p:cNvPr id="6" name="Espaço Reservado para Conteúdo 5" descr="Interface gráfica do usuário, Texto, Aplicativo&#10;&#10;Descrição gerada automaticamente">
            <a:extLst>
              <a:ext uri="{FF2B5EF4-FFF2-40B4-BE49-F238E27FC236}">
                <a16:creationId xmlns:a16="http://schemas.microsoft.com/office/drawing/2014/main" id="{A3D4E9C7-8767-4BD6-B57E-8FBE71FAFE69}"/>
              </a:ext>
            </a:extLst>
          </p:cNvPr>
          <p:cNvPicPr>
            <a:picLocks noGrp="1" noChangeAspect="1"/>
          </p:cNvPicPr>
          <p:nvPr>
            <p:ph idx="1"/>
          </p:nvPr>
        </p:nvPicPr>
        <p:blipFill>
          <a:blip r:embed="rId3"/>
          <a:stretch>
            <a:fillRect/>
          </a:stretch>
        </p:blipFill>
        <p:spPr>
          <a:xfrm>
            <a:off x="633999" y="1171257"/>
            <a:ext cx="6912217" cy="3991804"/>
          </a:xfrm>
          <a:prstGeom prst="rect">
            <a:avLst/>
          </a:prstGeom>
        </p:spPr>
      </p:pic>
      <p:cxnSp>
        <p:nvCxnSpPr>
          <p:cNvPr id="94" name="Straight Connector 93">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Rectangle 97">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69335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7" name="Straight Connector 106">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9" name="Rectangle 108">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2FN</a:t>
            </a:r>
          </a:p>
        </p:txBody>
      </p:sp>
      <p:pic>
        <p:nvPicPr>
          <p:cNvPr id="7" name="Espaço Reservado para Conteúdo 6" descr="Texto&#10;&#10;Descrição gerada automaticamente">
            <a:extLst>
              <a:ext uri="{FF2B5EF4-FFF2-40B4-BE49-F238E27FC236}">
                <a16:creationId xmlns:a16="http://schemas.microsoft.com/office/drawing/2014/main" id="{58C9C446-E882-4DF2-A149-F88ECF2B7938}"/>
              </a:ext>
            </a:extLst>
          </p:cNvPr>
          <p:cNvPicPr>
            <a:picLocks noGrp="1" noChangeAspect="1"/>
          </p:cNvPicPr>
          <p:nvPr>
            <p:ph idx="1"/>
          </p:nvPr>
        </p:nvPicPr>
        <p:blipFill>
          <a:blip r:embed="rId3"/>
          <a:stretch>
            <a:fillRect/>
          </a:stretch>
        </p:blipFill>
        <p:spPr>
          <a:xfrm>
            <a:off x="633999" y="1387263"/>
            <a:ext cx="6912217" cy="3559791"/>
          </a:xfrm>
          <a:prstGeom prst="rect">
            <a:avLst/>
          </a:prstGeom>
        </p:spPr>
      </p:pic>
      <p:cxnSp>
        <p:nvCxnSpPr>
          <p:cNvPr id="111" name="Straight Connector 110">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4">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8486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Rectangle 11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 name="Rectangle 12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4" name="Straight Connector 12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6" name="Rectangle 125">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6" name="Espaço Reservado para Conteúdo 5" descr="Texto, Aplicativo&#10;&#10;Descrição gerada automaticamente">
            <a:extLst>
              <a:ext uri="{FF2B5EF4-FFF2-40B4-BE49-F238E27FC236}">
                <a16:creationId xmlns:a16="http://schemas.microsoft.com/office/drawing/2014/main" id="{D181C41E-D865-4729-89F6-1B85D3B92617}"/>
              </a:ext>
            </a:extLst>
          </p:cNvPr>
          <p:cNvPicPr>
            <a:picLocks noGrp="1" noChangeAspect="1"/>
          </p:cNvPicPr>
          <p:nvPr>
            <p:ph idx="1"/>
          </p:nvPr>
        </p:nvPicPr>
        <p:blipFill>
          <a:blip r:embed="rId3"/>
          <a:stretch>
            <a:fillRect/>
          </a:stretch>
        </p:blipFill>
        <p:spPr>
          <a:xfrm>
            <a:off x="633999" y="1948881"/>
            <a:ext cx="6912217" cy="2436555"/>
          </a:xfrm>
          <a:prstGeom prst="rect">
            <a:avLst/>
          </a:prstGeom>
        </p:spPr>
      </p:pic>
      <p:cxnSp>
        <p:nvCxnSpPr>
          <p:cNvPr id="128" name="Straight Connector 127">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Rectangle 131">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0409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Rectangle 138">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1" name="Straight Connector 140">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3" name="Rectangle 142">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7" name="Espaço Reservado para Conteúdo 6" descr="Diagrama, Esquemático&#10;&#10;Descrição gerada automaticamente">
            <a:extLst>
              <a:ext uri="{FF2B5EF4-FFF2-40B4-BE49-F238E27FC236}">
                <a16:creationId xmlns:a16="http://schemas.microsoft.com/office/drawing/2014/main" id="{2BAA099A-B5FF-447E-A9BE-46C8FCDD17E0}"/>
              </a:ext>
            </a:extLst>
          </p:cNvPr>
          <p:cNvPicPr>
            <a:picLocks noGrp="1" noChangeAspect="1"/>
          </p:cNvPicPr>
          <p:nvPr>
            <p:ph idx="1"/>
          </p:nvPr>
        </p:nvPicPr>
        <p:blipFill>
          <a:blip r:embed="rId3"/>
          <a:stretch>
            <a:fillRect/>
          </a:stretch>
        </p:blipFill>
        <p:spPr>
          <a:xfrm>
            <a:off x="633999" y="1361342"/>
            <a:ext cx="6912217" cy="3611633"/>
          </a:xfrm>
          <a:prstGeom prst="rect">
            <a:avLst/>
          </a:prstGeom>
        </p:spPr>
      </p:pic>
      <p:cxnSp>
        <p:nvCxnSpPr>
          <p:cNvPr id="145" name="Straight Connector 144">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9" name="Rectangle 148">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2104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4" name="Straight Connector 9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6" name="Rectangle 95">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6" name="Espaço Reservado para Conteúdo 5" descr="Texto, Carta&#10;&#10;Descrição gerada automaticamente">
            <a:extLst>
              <a:ext uri="{FF2B5EF4-FFF2-40B4-BE49-F238E27FC236}">
                <a16:creationId xmlns:a16="http://schemas.microsoft.com/office/drawing/2014/main" id="{396F8942-DD14-4ED9-8C9C-9C2F206A2C83}"/>
              </a:ext>
            </a:extLst>
          </p:cNvPr>
          <p:cNvPicPr>
            <a:picLocks noGrp="1" noChangeAspect="1"/>
          </p:cNvPicPr>
          <p:nvPr>
            <p:ph idx="1"/>
          </p:nvPr>
        </p:nvPicPr>
        <p:blipFill>
          <a:blip r:embed="rId3"/>
          <a:stretch>
            <a:fillRect/>
          </a:stretch>
        </p:blipFill>
        <p:spPr>
          <a:xfrm>
            <a:off x="633999" y="1015732"/>
            <a:ext cx="6912217" cy="4302854"/>
          </a:xfrm>
          <a:prstGeom prst="rect">
            <a:avLst/>
          </a:prstGeom>
        </p:spPr>
      </p:pic>
      <p:cxnSp>
        <p:nvCxnSpPr>
          <p:cNvPr id="98" name="Straight Connector 97">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6348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9" name="Rectangle 108">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1" name="Straight Connector 110">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3" name="Rectangle 112">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7" name="Espaço Reservado para Conteúdo 6" descr="Tabela&#10;&#10;Descrição gerada automaticamente">
            <a:extLst>
              <a:ext uri="{FF2B5EF4-FFF2-40B4-BE49-F238E27FC236}">
                <a16:creationId xmlns:a16="http://schemas.microsoft.com/office/drawing/2014/main" id="{5811C2AC-E337-4546-BCED-39E3E28AC333}"/>
              </a:ext>
            </a:extLst>
          </p:cNvPr>
          <p:cNvPicPr>
            <a:picLocks noGrp="1" noChangeAspect="1"/>
          </p:cNvPicPr>
          <p:nvPr>
            <p:ph idx="1"/>
          </p:nvPr>
        </p:nvPicPr>
        <p:blipFill>
          <a:blip r:embed="rId3"/>
          <a:stretch>
            <a:fillRect/>
          </a:stretch>
        </p:blipFill>
        <p:spPr>
          <a:xfrm>
            <a:off x="633999" y="1058933"/>
            <a:ext cx="6912217" cy="4216451"/>
          </a:xfrm>
          <a:prstGeom prst="rect">
            <a:avLst/>
          </a:prstGeom>
        </p:spPr>
      </p:pic>
      <p:cxnSp>
        <p:nvCxnSpPr>
          <p:cNvPr id="115" name="Straight Connector 114">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Rectangle 118">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9193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BCB6FB-3EAB-47E0-9EBA-C68E4266D31C}"/>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Cardinalidade Máxima</a:t>
            </a:r>
          </a:p>
        </p:txBody>
      </p:sp>
      <p:cxnSp>
        <p:nvCxnSpPr>
          <p:cNvPr id="18" name="Straight Connector 17">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CaixaDeTexto 12">
            <a:extLst>
              <a:ext uri="{FF2B5EF4-FFF2-40B4-BE49-F238E27FC236}">
                <a16:creationId xmlns:a16="http://schemas.microsoft.com/office/drawing/2014/main" id="{AF3F150B-6B60-4722-8657-05043971EE33}"/>
              </a:ext>
            </a:extLst>
          </p:cNvPr>
          <p:cNvSpPr txBox="1"/>
          <p:nvPr/>
        </p:nvSpPr>
        <p:spPr>
          <a:xfrm>
            <a:off x="721086" y="5842546"/>
            <a:ext cx="4551680" cy="246221"/>
          </a:xfrm>
          <a:prstGeom prst="rect">
            <a:avLst/>
          </a:prstGeom>
          <a:noFill/>
        </p:spPr>
        <p:txBody>
          <a:bodyPr wrap="square">
            <a:spAutoFit/>
          </a:bodyPr>
          <a:lstStyle/>
          <a:p>
            <a:r>
              <a:rPr lang="pt-BR" sz="1000" dirty="0">
                <a:solidFill>
                  <a:schemeClr val="accent1"/>
                </a:solidFill>
              </a:rPr>
              <a:t>https://www.devmedia.com.br/modelagem-de-dados-2-os-relacionamentos/4142</a:t>
            </a:r>
          </a:p>
        </p:txBody>
      </p:sp>
      <p:pic>
        <p:nvPicPr>
          <p:cNvPr id="2050" name="Picture 2" descr="Guia da Modelagem de Dados: introdução &amp;amp; modelo conceitual | by Felipe  Almeida | Medium">
            <a:extLst>
              <a:ext uri="{FF2B5EF4-FFF2-40B4-BE49-F238E27FC236}">
                <a16:creationId xmlns:a16="http://schemas.microsoft.com/office/drawing/2014/main" id="{52853BF9-3A65-43CD-ADDF-E6F03B67A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160" y="1369514"/>
            <a:ext cx="2270302" cy="2070791"/>
          </a:xfrm>
          <a:prstGeom prst="rect">
            <a:avLst/>
          </a:prstGeom>
          <a:noFill/>
          <a:extLst>
            <a:ext uri="{909E8E84-426E-40DD-AFC4-6F175D3DCCD1}">
              <a14:hiddenFill xmlns:a14="http://schemas.microsoft.com/office/drawing/2010/main">
                <a:solidFill>
                  <a:srgbClr val="FFFFFF"/>
                </a:solidFill>
              </a14:hiddenFill>
            </a:ext>
          </a:extLst>
        </p:spPr>
      </p:pic>
      <p:sp>
        <p:nvSpPr>
          <p:cNvPr id="15" name="Espaço Reservado para Conteúdo 3">
            <a:extLst>
              <a:ext uri="{FF2B5EF4-FFF2-40B4-BE49-F238E27FC236}">
                <a16:creationId xmlns:a16="http://schemas.microsoft.com/office/drawing/2014/main" id="{94A3ACE1-5866-4F53-877D-3E5B5988887D}"/>
              </a:ext>
            </a:extLst>
          </p:cNvPr>
          <p:cNvSpPr>
            <a:spLocks noGrp="1"/>
          </p:cNvSpPr>
          <p:nvPr>
            <p:ph idx="1"/>
          </p:nvPr>
        </p:nvSpPr>
        <p:spPr>
          <a:xfrm>
            <a:off x="648928" y="591884"/>
            <a:ext cx="7908778" cy="4023360"/>
          </a:xfrm>
        </p:spPr>
        <p:txBody>
          <a:bodyPr>
            <a:normAutofit/>
          </a:bodyPr>
          <a:lstStyle/>
          <a:p>
            <a:r>
              <a:rPr lang="pt-BR" dirty="0"/>
              <a:t>Determinados os relacionamentos, temos que verificar o número de referências de uma entidade em outra, ou seja, agora vamos verificar a CARDINALIDADE dos relacionamentos.</a:t>
            </a:r>
          </a:p>
          <a:p>
            <a:endParaRPr lang="pt-BR" dirty="0"/>
          </a:p>
          <a:p>
            <a:pPr lvl="1"/>
            <a:r>
              <a:rPr lang="pt-BR" dirty="0"/>
              <a:t>Relacionamento Um-Para-Um (1:1) - Uma instância da entidade A relaciona-se a uma instância da entidade B</a:t>
            </a:r>
          </a:p>
          <a:p>
            <a:pPr lvl="1"/>
            <a:endParaRPr lang="pt-BR" dirty="0"/>
          </a:p>
          <a:p>
            <a:pPr lvl="1"/>
            <a:r>
              <a:rPr lang="pt-BR" dirty="0"/>
              <a:t>Relacionamento Um-Para-Vários (1:N) - Uma instância da entidade A relaciona-se a várias instâncias da entidade B</a:t>
            </a:r>
          </a:p>
          <a:p>
            <a:pPr lvl="1"/>
            <a:endParaRPr lang="pt-BR" dirty="0"/>
          </a:p>
          <a:p>
            <a:pPr lvl="1"/>
            <a:r>
              <a:rPr lang="pt-BR" dirty="0"/>
              <a:t>Relacionamento Vários-Para-vários (N:M) - Várias instâncias da entidade A relacionam-se a várias instâncias da entidade B</a:t>
            </a:r>
          </a:p>
        </p:txBody>
      </p:sp>
    </p:spTree>
    <p:extLst>
      <p:ext uri="{BB962C8B-B14F-4D97-AF65-F5344CB8AC3E}">
        <p14:creationId xmlns:p14="http://schemas.microsoft.com/office/powerpoint/2010/main" val="3851409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6" name="Rectangle 125">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8" name="Straight Connector 127">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0" name="Rectangle 129">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6" name="Espaço Reservado para Conteúdo 5" descr="Tabela&#10;&#10;Descrição gerada automaticamente">
            <a:extLst>
              <a:ext uri="{FF2B5EF4-FFF2-40B4-BE49-F238E27FC236}">
                <a16:creationId xmlns:a16="http://schemas.microsoft.com/office/drawing/2014/main" id="{A7A14B6E-E451-468B-BC02-7DFCB8B18C76}"/>
              </a:ext>
            </a:extLst>
          </p:cNvPr>
          <p:cNvPicPr>
            <a:picLocks noGrp="1" noChangeAspect="1"/>
          </p:cNvPicPr>
          <p:nvPr>
            <p:ph idx="1"/>
          </p:nvPr>
        </p:nvPicPr>
        <p:blipFill>
          <a:blip r:embed="rId3"/>
          <a:stretch>
            <a:fillRect/>
          </a:stretch>
        </p:blipFill>
        <p:spPr>
          <a:xfrm>
            <a:off x="633999" y="1499586"/>
            <a:ext cx="6912217" cy="3335145"/>
          </a:xfrm>
          <a:prstGeom prst="rect">
            <a:avLst/>
          </a:prstGeom>
        </p:spPr>
      </p:pic>
      <p:cxnSp>
        <p:nvCxnSpPr>
          <p:cNvPr id="132" name="Straight Connector 131">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6" name="Rectangle 135">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247058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5" name="Straight Connector 14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7" name="Rectangle 146">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7" name="Espaço Reservado para Conteúdo 6" descr="Tabela&#10;&#10;Descrição gerada automaticamente">
            <a:extLst>
              <a:ext uri="{FF2B5EF4-FFF2-40B4-BE49-F238E27FC236}">
                <a16:creationId xmlns:a16="http://schemas.microsoft.com/office/drawing/2014/main" id="{56AD3D1F-C660-4654-871D-58739D62630F}"/>
              </a:ext>
            </a:extLst>
          </p:cNvPr>
          <p:cNvPicPr>
            <a:picLocks noGrp="1" noChangeAspect="1"/>
          </p:cNvPicPr>
          <p:nvPr>
            <p:ph idx="1"/>
          </p:nvPr>
        </p:nvPicPr>
        <p:blipFill>
          <a:blip r:embed="rId3"/>
          <a:stretch>
            <a:fillRect/>
          </a:stretch>
        </p:blipFill>
        <p:spPr>
          <a:xfrm>
            <a:off x="633999" y="903408"/>
            <a:ext cx="6912217" cy="4527501"/>
          </a:xfrm>
          <a:prstGeom prst="rect">
            <a:avLst/>
          </a:prstGeom>
        </p:spPr>
      </p:pic>
      <p:cxnSp>
        <p:nvCxnSpPr>
          <p:cNvPr id="149" name="Straight Connector 148">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3" name="Rectangle 152">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02918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Rectangle 95">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8" name="Straight Connector 97">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6" name="Espaço Reservado para Conteúdo 5" descr="Interface gráfica do usuário, Texto, Aplicativo&#10;&#10;Descrição gerada automaticamente">
            <a:extLst>
              <a:ext uri="{FF2B5EF4-FFF2-40B4-BE49-F238E27FC236}">
                <a16:creationId xmlns:a16="http://schemas.microsoft.com/office/drawing/2014/main" id="{EE5AD1D9-47EB-438F-9E5A-FA10D3A4BF5D}"/>
              </a:ext>
            </a:extLst>
          </p:cNvPr>
          <p:cNvPicPr>
            <a:picLocks noGrp="1" noChangeAspect="1"/>
          </p:cNvPicPr>
          <p:nvPr>
            <p:ph idx="1"/>
          </p:nvPr>
        </p:nvPicPr>
        <p:blipFill>
          <a:blip r:embed="rId3"/>
          <a:stretch>
            <a:fillRect/>
          </a:stretch>
        </p:blipFill>
        <p:spPr>
          <a:xfrm>
            <a:off x="633999" y="1076213"/>
            <a:ext cx="6912217" cy="4181891"/>
          </a:xfrm>
          <a:prstGeom prst="rect">
            <a:avLst/>
          </a:prstGeom>
        </p:spPr>
      </p:pic>
      <p:cxnSp>
        <p:nvCxnSpPr>
          <p:cNvPr id="102" name="Straight Connector 101">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Rectangle 105">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0990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3" name="Rectangle 1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5" name="Straight Connector 1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7" name="Rectangle 116">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7" name="Espaço Reservado para Conteúdo 6" descr="Interface gráfica do usuário, Texto, Aplicativo, Email&#10;&#10;Descrição gerada automaticamente">
            <a:extLst>
              <a:ext uri="{FF2B5EF4-FFF2-40B4-BE49-F238E27FC236}">
                <a16:creationId xmlns:a16="http://schemas.microsoft.com/office/drawing/2014/main" id="{85D0BBC2-C1F2-48A7-A09E-DC3EEA6AEE49}"/>
              </a:ext>
            </a:extLst>
          </p:cNvPr>
          <p:cNvPicPr>
            <a:picLocks noGrp="1" noChangeAspect="1"/>
          </p:cNvPicPr>
          <p:nvPr>
            <p:ph idx="1"/>
          </p:nvPr>
        </p:nvPicPr>
        <p:blipFill>
          <a:blip r:embed="rId3"/>
          <a:stretch>
            <a:fillRect/>
          </a:stretch>
        </p:blipFill>
        <p:spPr>
          <a:xfrm>
            <a:off x="633999" y="1249019"/>
            <a:ext cx="6912217" cy="3836279"/>
          </a:xfrm>
          <a:prstGeom prst="rect">
            <a:avLst/>
          </a:prstGeom>
        </p:spPr>
      </p:pic>
      <p:cxnSp>
        <p:nvCxnSpPr>
          <p:cNvPr id="119" name="Straight Connector 118">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3" name="Rectangle 122">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0686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0" name="Rectangle 129">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2" name="Straight Connector 131">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4" name="Rectangle 133">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6" name="Espaço Reservado para Conteúdo 5" descr="Interface gráfica do usuário, Texto, Aplicativo, chat ou mensagem de texto&#10;&#10;Descrição gerada automaticamente">
            <a:extLst>
              <a:ext uri="{FF2B5EF4-FFF2-40B4-BE49-F238E27FC236}">
                <a16:creationId xmlns:a16="http://schemas.microsoft.com/office/drawing/2014/main" id="{D69CE560-4125-45A0-B4DA-8F2BDE0F00E5}"/>
              </a:ext>
            </a:extLst>
          </p:cNvPr>
          <p:cNvPicPr>
            <a:picLocks noGrp="1" noChangeAspect="1"/>
          </p:cNvPicPr>
          <p:nvPr>
            <p:ph idx="1"/>
          </p:nvPr>
        </p:nvPicPr>
        <p:blipFill>
          <a:blip r:embed="rId3"/>
          <a:stretch>
            <a:fillRect/>
          </a:stretch>
        </p:blipFill>
        <p:spPr>
          <a:xfrm>
            <a:off x="633999" y="1585990"/>
            <a:ext cx="6912217" cy="3162338"/>
          </a:xfrm>
          <a:prstGeom prst="rect">
            <a:avLst/>
          </a:prstGeom>
        </p:spPr>
      </p:pic>
      <p:cxnSp>
        <p:nvCxnSpPr>
          <p:cNvPr id="136" name="Straight Connector 135">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0" name="Rectangle 139">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6718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CCDA76E-0085-4C60-996C-B197FEDDA35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3FN</a:t>
            </a:r>
          </a:p>
        </p:txBody>
      </p:sp>
      <p:pic>
        <p:nvPicPr>
          <p:cNvPr id="7" name="Espaço Reservado para Conteúdo 6" descr="Texto&#10;&#10;Descrição gerada automaticamente">
            <a:extLst>
              <a:ext uri="{FF2B5EF4-FFF2-40B4-BE49-F238E27FC236}">
                <a16:creationId xmlns:a16="http://schemas.microsoft.com/office/drawing/2014/main" id="{F45EAC75-4D77-4732-9C22-FB2DAF937ADE}"/>
              </a:ext>
            </a:extLst>
          </p:cNvPr>
          <p:cNvPicPr>
            <a:picLocks noGrp="1" noChangeAspect="1"/>
          </p:cNvPicPr>
          <p:nvPr>
            <p:ph idx="1"/>
          </p:nvPr>
        </p:nvPicPr>
        <p:blipFill>
          <a:blip r:embed="rId3"/>
          <a:stretch>
            <a:fillRect/>
          </a:stretch>
        </p:blipFill>
        <p:spPr>
          <a:xfrm>
            <a:off x="633999" y="1344061"/>
            <a:ext cx="6912217" cy="3646195"/>
          </a:xfrm>
          <a:prstGeom prst="rect">
            <a:avLst/>
          </a:prstGeom>
        </p:spPr>
      </p:pic>
      <p:cxnSp>
        <p:nvCxnSpPr>
          <p:cNvPr id="89" name="Straight Connector 88">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792726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5746F23-6A4C-4A1F-A0CE-A0C8537D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866788-5722-460D-8D5A-FB8E1BE323BD}"/>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Exercício 2 de Modelagem de Daos</a:t>
            </a:r>
          </a:p>
        </p:txBody>
      </p:sp>
      <p:pic>
        <p:nvPicPr>
          <p:cNvPr id="9" name="Espaço Reservado para Conteúdo 8" descr="Texto, Carta, Email&#10;&#10;Descrição gerada automaticamente">
            <a:extLst>
              <a:ext uri="{FF2B5EF4-FFF2-40B4-BE49-F238E27FC236}">
                <a16:creationId xmlns:a16="http://schemas.microsoft.com/office/drawing/2014/main" id="{1B593343-35B5-4263-B915-3F7425A25CFE}"/>
              </a:ext>
            </a:extLst>
          </p:cNvPr>
          <p:cNvPicPr>
            <a:picLocks noChangeAspect="1"/>
          </p:cNvPicPr>
          <p:nvPr/>
        </p:nvPicPr>
        <p:blipFill>
          <a:blip r:embed="rId3"/>
          <a:stretch>
            <a:fillRect/>
          </a:stretch>
        </p:blipFill>
        <p:spPr>
          <a:xfrm>
            <a:off x="633999" y="1335421"/>
            <a:ext cx="6912217" cy="3663475"/>
          </a:xfrm>
          <a:prstGeom prst="rect">
            <a:avLst/>
          </a:prstGeom>
        </p:spPr>
      </p:pic>
      <p:cxnSp>
        <p:nvCxnSpPr>
          <p:cNvPr id="22" name="Straight Connector 21">
            <a:extLst>
              <a:ext uri="{FF2B5EF4-FFF2-40B4-BE49-F238E27FC236}">
                <a16:creationId xmlns:a16="http://schemas.microsoft.com/office/drawing/2014/main" id="{D9BFE64E-CCE4-4F62-BB14-C7028756C8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7CC7517-DC26-4B88-BF95-5D09F3E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D87C466A-2605-4E25-9E19-8E277E2EA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8192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9220" name="Picture 4" descr="Sacha Baron Cohen doa US$ 100 mil para comunidade de mulher que apareceu em  Borat 2 - NerdBunker">
            <a:extLst>
              <a:ext uri="{FF2B5EF4-FFF2-40B4-BE49-F238E27FC236}">
                <a16:creationId xmlns:a16="http://schemas.microsoft.com/office/drawing/2014/main" id="{9A8986E2-48F7-44EE-B3B2-88C6EC649AF2}"/>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8375" r="116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83477320-2176-43A7-964D-F98AFECB20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58A4A2BA-67A6-4397-90ED-DE6A983970C2}"/>
              </a:ext>
            </a:extLst>
          </p:cNvPr>
          <p:cNvSpPr>
            <a:spLocks noGrp="1"/>
          </p:cNvSpPr>
          <p:nvPr>
            <p:ph type="title"/>
          </p:nvPr>
        </p:nvSpPr>
        <p:spPr>
          <a:xfrm>
            <a:off x="1097280" y="286603"/>
            <a:ext cx="10058400" cy="1450757"/>
          </a:xfrm>
        </p:spPr>
        <p:txBody>
          <a:bodyPr>
            <a:normAutofit/>
          </a:bodyPr>
          <a:lstStyle/>
          <a:p>
            <a:r>
              <a:rPr lang="pt-BR">
                <a:solidFill>
                  <a:schemeClr val="tx1"/>
                </a:solidFill>
              </a:rPr>
              <a:t>Na próxima aula...</a:t>
            </a:r>
          </a:p>
        </p:txBody>
      </p:sp>
      <p:sp>
        <p:nvSpPr>
          <p:cNvPr id="3" name="Espaço Reservado para Conteúdo 2">
            <a:extLst>
              <a:ext uri="{FF2B5EF4-FFF2-40B4-BE49-F238E27FC236}">
                <a16:creationId xmlns:a16="http://schemas.microsoft.com/office/drawing/2014/main" id="{5919320C-CC80-40DE-8BB0-B2B63912FEFF}"/>
              </a:ext>
            </a:extLst>
          </p:cNvPr>
          <p:cNvSpPr>
            <a:spLocks noGrp="1"/>
          </p:cNvSpPr>
          <p:nvPr>
            <p:ph idx="1"/>
          </p:nvPr>
        </p:nvSpPr>
        <p:spPr>
          <a:xfrm>
            <a:off x="1097280" y="1845734"/>
            <a:ext cx="10058400" cy="4023360"/>
          </a:xfrm>
        </p:spPr>
        <p:txBody>
          <a:bodyPr>
            <a:normAutofit/>
          </a:bodyPr>
          <a:lstStyle/>
          <a:p>
            <a:endParaRPr lang="pt-BR" dirty="0">
              <a:solidFill>
                <a:schemeClr val="tx1"/>
              </a:solidFill>
            </a:endParaRPr>
          </a:p>
          <a:p>
            <a:r>
              <a:rPr lang="pt-BR" dirty="0">
                <a:solidFill>
                  <a:schemeClr val="tx1"/>
                </a:solidFill>
              </a:rPr>
              <a:t>Falaremos sobre consultas a bases de dados e linguagem SQL.</a:t>
            </a:r>
          </a:p>
          <a:p>
            <a:endParaRPr lang="pt-BR" dirty="0">
              <a:solidFill>
                <a:schemeClr val="tx1"/>
              </a:solidFill>
            </a:endParaRPr>
          </a:p>
          <a:p>
            <a:endParaRPr lang="pt-BR" dirty="0">
              <a:solidFill>
                <a:schemeClr val="tx1"/>
              </a:solidFill>
            </a:endParaRPr>
          </a:p>
          <a:p>
            <a:endParaRPr lang="pt-BR" dirty="0">
              <a:solidFill>
                <a:schemeClr val="tx1"/>
              </a:solidFill>
            </a:endParaRPr>
          </a:p>
          <a:p>
            <a:endParaRPr lang="pt-BR" dirty="0">
              <a:solidFill>
                <a:schemeClr val="tx1"/>
              </a:solidFill>
            </a:endParaRPr>
          </a:p>
          <a:p>
            <a:pPr marL="0" indent="0">
              <a:buNone/>
            </a:pPr>
            <a:endParaRPr lang="pt-BR" dirty="0">
              <a:solidFill>
                <a:schemeClr val="tx1"/>
              </a:solidFill>
            </a:endParaRPr>
          </a:p>
        </p:txBody>
      </p:sp>
      <p:sp>
        <p:nvSpPr>
          <p:cNvPr id="75" name="Rectangle 74">
            <a:extLst>
              <a:ext uri="{FF2B5EF4-FFF2-40B4-BE49-F238E27FC236}">
                <a16:creationId xmlns:a16="http://schemas.microsoft.com/office/drawing/2014/main" id="{F0023454-C8F8-4D6E-8537-CCFD0CA394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7E074050-0E37-4F72-95BE-2439FAD04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7286897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DD3663-429E-48AF-8B64-E2710D0E58FB}"/>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Cardinalidade Mínima</a:t>
            </a:r>
          </a:p>
        </p:txBody>
      </p:sp>
      <p:cxnSp>
        <p:nvCxnSpPr>
          <p:cNvPr id="35" name="Straight Connector 34">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CaixaDeTexto 23">
            <a:extLst>
              <a:ext uri="{FF2B5EF4-FFF2-40B4-BE49-F238E27FC236}">
                <a16:creationId xmlns:a16="http://schemas.microsoft.com/office/drawing/2014/main" id="{F5D9CD5D-A11D-4306-89C4-0FFEF947A43E}"/>
              </a:ext>
            </a:extLst>
          </p:cNvPr>
          <p:cNvSpPr txBox="1"/>
          <p:nvPr/>
        </p:nvSpPr>
        <p:spPr>
          <a:xfrm>
            <a:off x="721086" y="5842546"/>
            <a:ext cx="4551680" cy="246221"/>
          </a:xfrm>
          <a:prstGeom prst="rect">
            <a:avLst/>
          </a:prstGeom>
          <a:noFill/>
        </p:spPr>
        <p:txBody>
          <a:bodyPr wrap="square">
            <a:spAutoFit/>
          </a:bodyPr>
          <a:lstStyle/>
          <a:p>
            <a:r>
              <a:rPr lang="pt-BR" sz="1000" dirty="0">
                <a:solidFill>
                  <a:schemeClr val="accent1"/>
                </a:solidFill>
              </a:rPr>
              <a:t>https://www.devmedia.com.br/modelagem-de-dados-2-os-relacionamentos/4142</a:t>
            </a:r>
          </a:p>
        </p:txBody>
      </p:sp>
      <p:pic>
        <p:nvPicPr>
          <p:cNvPr id="3074" name="Picture 2" descr="Modelagem Conceitual, Lógica e Física de Dados - Diego Macêdo">
            <a:extLst>
              <a:ext uri="{FF2B5EF4-FFF2-40B4-BE49-F238E27FC236}">
                <a16:creationId xmlns:a16="http://schemas.microsoft.com/office/drawing/2014/main" id="{1BEBFC4B-2E36-41AA-B781-0F7134833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083" y="783401"/>
            <a:ext cx="3209925" cy="2447925"/>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Conteúdo 3">
            <a:extLst>
              <a:ext uri="{FF2B5EF4-FFF2-40B4-BE49-F238E27FC236}">
                <a16:creationId xmlns:a16="http://schemas.microsoft.com/office/drawing/2014/main" id="{62F67297-C7D8-4727-9A0E-15A9DBE76143}"/>
              </a:ext>
            </a:extLst>
          </p:cNvPr>
          <p:cNvSpPr>
            <a:spLocks noGrp="1"/>
          </p:cNvSpPr>
          <p:nvPr>
            <p:ph idx="1"/>
          </p:nvPr>
        </p:nvSpPr>
        <p:spPr>
          <a:xfrm>
            <a:off x="633999" y="493627"/>
            <a:ext cx="7712559" cy="4023360"/>
          </a:xfrm>
        </p:spPr>
        <p:txBody>
          <a:bodyPr>
            <a:normAutofit/>
          </a:bodyPr>
          <a:lstStyle/>
          <a:p>
            <a:pPr lvl="1"/>
            <a:r>
              <a:rPr lang="pt-BR" dirty="0"/>
              <a:t>Relacionamento Um-Para-Vários (0,1:1,N) -Nenhuma ou uma instância da entidade A relaciona-se á uma ou várias instancias da entidade B.</a:t>
            </a:r>
          </a:p>
          <a:p>
            <a:pPr lvl="1"/>
            <a:endParaRPr lang="pt-BR" dirty="0"/>
          </a:p>
          <a:p>
            <a:pPr lvl="1"/>
            <a:r>
              <a:rPr lang="pt-BR" dirty="0"/>
              <a:t>Exemplo de relacionamento Um-Para-Vários com cardinalidade mínima:</a:t>
            </a:r>
          </a:p>
          <a:p>
            <a:pPr marL="201168" lvl="1" indent="0">
              <a:buNone/>
            </a:pPr>
            <a:r>
              <a:rPr lang="pt-BR" dirty="0"/>
              <a:t>	Usuário - Empréstimo (1,1:0,N)</a:t>
            </a:r>
          </a:p>
          <a:p>
            <a:endParaRPr lang="pt-BR" dirty="0"/>
          </a:p>
          <a:p>
            <a:pPr lvl="2"/>
            <a:r>
              <a:rPr lang="pt-BR" dirty="0"/>
              <a:t>Um usuário pode estar relacionado a nenhum ou a vários empréstimos.</a:t>
            </a:r>
          </a:p>
          <a:p>
            <a:pPr lvl="2"/>
            <a:r>
              <a:rPr lang="pt-BR" dirty="0"/>
              <a:t>Um empréstimo deve estar relacionado a somente um usuário.</a:t>
            </a:r>
          </a:p>
          <a:p>
            <a:pPr lvl="2"/>
            <a:endParaRPr lang="pt-BR" dirty="0"/>
          </a:p>
          <a:p>
            <a:pPr lvl="1"/>
            <a:r>
              <a:rPr lang="pt-BR" dirty="0"/>
              <a:t>Conclusão:</a:t>
            </a:r>
          </a:p>
          <a:p>
            <a:pPr lvl="2"/>
            <a:r>
              <a:rPr lang="pt-BR" dirty="0"/>
              <a:t>Pode ser que um usuário nunca faça empréstimos, assim como pode haver usuário que faça vários empréstimos, porém um empréstimo obrigatoriamente tem que ser feito por um único usuário.</a:t>
            </a:r>
          </a:p>
        </p:txBody>
      </p:sp>
    </p:spTree>
    <p:extLst>
      <p:ext uri="{BB962C8B-B14F-4D97-AF65-F5344CB8AC3E}">
        <p14:creationId xmlns:p14="http://schemas.microsoft.com/office/powerpoint/2010/main" val="2271614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8" name="Straight Connector 47">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49">
            <a:extLst>
              <a:ext uri="{FF2B5EF4-FFF2-40B4-BE49-F238E27FC236}">
                <a16:creationId xmlns:a16="http://schemas.microsoft.com/office/drawing/2014/main" id="{D7730C1E-9F8B-4D0C-A8A2-BB5275723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DD3663-429E-48AF-8B64-E2710D0E58FB}"/>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err="1">
                <a:solidFill>
                  <a:schemeClr val="tx1">
                    <a:lumMod val="85000"/>
                    <a:lumOff val="15000"/>
                  </a:schemeClr>
                </a:solidFill>
              </a:rPr>
              <a:t>Cardinalidade</a:t>
            </a:r>
            <a:r>
              <a:rPr lang="en-US" sz="6000" dirty="0">
                <a:solidFill>
                  <a:schemeClr val="tx1">
                    <a:lumMod val="85000"/>
                    <a:lumOff val="15000"/>
                  </a:schemeClr>
                </a:solidFill>
              </a:rPr>
              <a:t> </a:t>
            </a:r>
            <a:r>
              <a:rPr lang="en-US" sz="6000" dirty="0" err="1">
                <a:solidFill>
                  <a:schemeClr val="tx1">
                    <a:lumMod val="85000"/>
                    <a:lumOff val="15000"/>
                  </a:schemeClr>
                </a:solidFill>
              </a:rPr>
              <a:t>Mínima</a:t>
            </a:r>
            <a:r>
              <a:rPr lang="en-US" sz="6000" dirty="0">
                <a:solidFill>
                  <a:schemeClr val="tx1">
                    <a:lumMod val="85000"/>
                    <a:lumOff val="15000"/>
                  </a:schemeClr>
                </a:solidFill>
              </a:rPr>
              <a:t> (+)</a:t>
            </a:r>
          </a:p>
        </p:txBody>
      </p:sp>
      <p:cxnSp>
        <p:nvCxnSpPr>
          <p:cNvPr id="52" name="Straight Connector 51">
            <a:extLst>
              <a:ext uri="{FF2B5EF4-FFF2-40B4-BE49-F238E27FC236}">
                <a16:creationId xmlns:a16="http://schemas.microsoft.com/office/drawing/2014/main" id="{6DE349CF-DE2F-4D85-839D-70911995E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95F48F9-D570-45CC-825D-5BBB79C52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55">
            <a:extLst>
              <a:ext uri="{FF2B5EF4-FFF2-40B4-BE49-F238E27FC236}">
                <a16:creationId xmlns:a16="http://schemas.microsoft.com/office/drawing/2014/main" id="{4AD93E48-101C-49B1-90F1-3F431679B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CaixaDeTexto 21">
            <a:extLst>
              <a:ext uri="{FF2B5EF4-FFF2-40B4-BE49-F238E27FC236}">
                <a16:creationId xmlns:a16="http://schemas.microsoft.com/office/drawing/2014/main" id="{591FAC9F-339C-44F5-B8C6-85898AD969BD}"/>
              </a:ext>
            </a:extLst>
          </p:cNvPr>
          <p:cNvSpPr txBox="1"/>
          <p:nvPr/>
        </p:nvSpPr>
        <p:spPr>
          <a:xfrm>
            <a:off x="721086" y="5842546"/>
            <a:ext cx="4551680" cy="246221"/>
          </a:xfrm>
          <a:prstGeom prst="rect">
            <a:avLst/>
          </a:prstGeom>
          <a:noFill/>
        </p:spPr>
        <p:txBody>
          <a:bodyPr wrap="square">
            <a:spAutoFit/>
          </a:bodyPr>
          <a:lstStyle/>
          <a:p>
            <a:r>
              <a:rPr lang="pt-BR" sz="1000" dirty="0">
                <a:solidFill>
                  <a:schemeClr val="accent1"/>
                </a:solidFill>
              </a:rPr>
              <a:t>https://www.devmedia.com.br/modelagem-de-dados-2-os-relacionamentos/4142</a:t>
            </a:r>
          </a:p>
        </p:txBody>
      </p:sp>
      <p:sp>
        <p:nvSpPr>
          <p:cNvPr id="4" name="Espaço Reservado para Conteúdo 3">
            <a:extLst>
              <a:ext uri="{FF2B5EF4-FFF2-40B4-BE49-F238E27FC236}">
                <a16:creationId xmlns:a16="http://schemas.microsoft.com/office/drawing/2014/main" id="{D2045E16-2D2C-405F-B97F-9CDDEC51B96F}"/>
              </a:ext>
            </a:extLst>
          </p:cNvPr>
          <p:cNvSpPr>
            <a:spLocks noGrp="1"/>
          </p:cNvSpPr>
          <p:nvPr>
            <p:ph idx="1"/>
          </p:nvPr>
        </p:nvSpPr>
        <p:spPr>
          <a:xfrm>
            <a:off x="633999" y="467499"/>
            <a:ext cx="10058400" cy="4023360"/>
          </a:xfrm>
        </p:spPr>
        <p:txBody>
          <a:bodyPr>
            <a:normAutofit fontScale="85000" lnSpcReduction="20000"/>
          </a:bodyPr>
          <a:lstStyle/>
          <a:p>
            <a:r>
              <a:rPr lang="pt-BR" dirty="0"/>
              <a:t>Exemplo de relacionamento Vários-Para-Vários com cardinalidade mínima:</a:t>
            </a:r>
          </a:p>
          <a:p>
            <a:endParaRPr lang="pt-BR" dirty="0"/>
          </a:p>
          <a:p>
            <a:pPr lvl="1"/>
            <a:r>
              <a:rPr lang="pt-BR" dirty="0"/>
              <a:t>Empréstimo - Livro (0,N:1,N)</a:t>
            </a:r>
          </a:p>
          <a:p>
            <a:endParaRPr lang="pt-BR" dirty="0"/>
          </a:p>
          <a:p>
            <a:pPr lvl="1"/>
            <a:r>
              <a:rPr lang="pt-BR" dirty="0"/>
              <a:t>Um empréstimo pode estar relacionado a um ou a vários livros.</a:t>
            </a:r>
          </a:p>
          <a:p>
            <a:pPr lvl="1"/>
            <a:r>
              <a:rPr lang="pt-BR" dirty="0"/>
              <a:t>Um livro pode estar relacionado a nenhum ou a vários empréstimos.</a:t>
            </a:r>
          </a:p>
          <a:p>
            <a:endParaRPr lang="pt-BR" dirty="0"/>
          </a:p>
          <a:p>
            <a:r>
              <a:rPr lang="pt-BR" dirty="0"/>
              <a:t>Conclusão:</a:t>
            </a:r>
          </a:p>
          <a:p>
            <a:pPr lvl="1"/>
            <a:r>
              <a:rPr lang="pt-BR" dirty="0"/>
              <a:t>Pode ser que um livro nunca seja emprestado, assim como pode haver livros que tenham sido emprestado várias vezes, porém um empréstimo deve conter pelo menos um livro ou pode conter vários.</a:t>
            </a:r>
          </a:p>
          <a:p>
            <a:endParaRPr lang="pt-BR" dirty="0"/>
          </a:p>
          <a:p>
            <a:r>
              <a:rPr lang="pt-BR" dirty="0"/>
              <a:t>A Cardinalidade Mínima pode ser incluída no Modelo Lógico, mas é pouco utilizada por ser, muitas vezes, redundante e óbvia, mas muito é útil no que refere à expor a clareza dos relacionamentos entre entidades.</a:t>
            </a:r>
          </a:p>
        </p:txBody>
      </p:sp>
    </p:spTree>
    <p:extLst>
      <p:ext uri="{BB962C8B-B14F-4D97-AF65-F5344CB8AC3E}">
        <p14:creationId xmlns:p14="http://schemas.microsoft.com/office/powerpoint/2010/main" val="4263305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329F45E3-C125-49F5-863F-3F771273B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0">
            <a:extLst>
              <a:ext uri="{FF2B5EF4-FFF2-40B4-BE49-F238E27FC236}">
                <a16:creationId xmlns:a16="http://schemas.microsoft.com/office/drawing/2014/main" id="{F23C6175-7110-4DB0-BEA4-FC1D29302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2">
            <a:extLst>
              <a:ext uri="{FF2B5EF4-FFF2-40B4-BE49-F238E27FC236}">
                <a16:creationId xmlns:a16="http://schemas.microsoft.com/office/drawing/2014/main" id="{044DF19B-511F-4F07-A7AD-1A010C6BF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Rectangle 14">
            <a:extLst>
              <a:ext uri="{FF2B5EF4-FFF2-40B4-BE49-F238E27FC236}">
                <a16:creationId xmlns:a16="http://schemas.microsoft.com/office/drawing/2014/main" id="{10E39F61-0304-47E3-BFDC-35A73E207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83F0F4F-EE84-492B-9AD6-3D428A0919C3}"/>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dirty="0">
                <a:solidFill>
                  <a:srgbClr val="FFFFFF"/>
                </a:solidFill>
              </a:rPr>
              <a:t>MER – </a:t>
            </a:r>
            <a:r>
              <a:rPr lang="en-US" sz="4400" dirty="0" err="1">
                <a:solidFill>
                  <a:srgbClr val="FFFFFF"/>
                </a:solidFill>
              </a:rPr>
              <a:t>Metodologia</a:t>
            </a:r>
            <a:endParaRPr lang="en-US" sz="4400" dirty="0">
              <a:solidFill>
                <a:srgbClr val="FFFFFF"/>
              </a:solidFill>
            </a:endParaRPr>
          </a:p>
        </p:txBody>
      </p:sp>
      <p:pic>
        <p:nvPicPr>
          <p:cNvPr id="28" name="Picture 4" descr="Lâmpadas brancas, uma amarela em destaque">
            <a:extLst>
              <a:ext uri="{FF2B5EF4-FFF2-40B4-BE49-F238E27FC236}">
                <a16:creationId xmlns:a16="http://schemas.microsoft.com/office/drawing/2014/main" id="{5B798AF0-E06F-42B2-BC57-F940EDA15A75}"/>
              </a:ext>
            </a:extLst>
          </p:cNvPr>
          <p:cNvPicPr>
            <a:picLocks noChangeAspect="1"/>
          </p:cNvPicPr>
          <p:nvPr/>
        </p:nvPicPr>
        <p:blipFill rotWithShape="1">
          <a:blip r:embed="rId3"/>
          <a:srcRect l="5311" r="21181" b="-1"/>
          <a:stretch/>
        </p:blipFill>
        <p:spPr>
          <a:xfrm>
            <a:off x="4639733" y="10"/>
            <a:ext cx="7552266" cy="6857990"/>
          </a:xfrm>
          <a:prstGeom prst="rect">
            <a:avLst/>
          </a:prstGeom>
        </p:spPr>
      </p:pic>
      <p:sp>
        <p:nvSpPr>
          <p:cNvPr id="29" name="Rectangle 16">
            <a:extLst>
              <a:ext uri="{FF2B5EF4-FFF2-40B4-BE49-F238E27FC236}">
                <a16:creationId xmlns:a16="http://schemas.microsoft.com/office/drawing/2014/main" id="{7B9E7B3B-A156-4356-BF35-7825C428E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04385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2531</TotalTime>
  <Words>1437</Words>
  <Application>Microsoft Office PowerPoint</Application>
  <PresentationFormat>Widescreen</PresentationFormat>
  <Paragraphs>257</Paragraphs>
  <Slides>67</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arial</vt:lpstr>
      <vt:lpstr>Calibri</vt:lpstr>
      <vt:lpstr>Calibri Light</vt:lpstr>
      <vt:lpstr>Source Serif Pro</vt:lpstr>
      <vt:lpstr>Retrospect</vt:lpstr>
      <vt:lpstr>Fundamentos de Business Intelligence e Análise de Dados</vt:lpstr>
      <vt:lpstr>Na aula anterior...</vt:lpstr>
      <vt:lpstr>Agenda</vt:lpstr>
      <vt:lpstr>Modelagem Relacional</vt:lpstr>
      <vt:lpstr>Relacionamento entre entidades</vt:lpstr>
      <vt:lpstr>Cardinalidade Máxima</vt:lpstr>
      <vt:lpstr>Cardinalidade Mínima</vt:lpstr>
      <vt:lpstr>Cardinalidade Mínima (+)</vt:lpstr>
      <vt:lpstr>MER – Metodologia</vt:lpstr>
      <vt:lpstr>Construção do modelo de dados relacional pelo método de E-R – Primeira Etapa</vt:lpstr>
      <vt:lpstr>Construção do modelo de dados relacional pelo método de E-R – Segunda Etapa</vt:lpstr>
      <vt:lpstr>Regras de derivação do modelo relacional</vt:lpstr>
      <vt:lpstr>Relacionamento binário de grau 1:1</vt:lpstr>
      <vt:lpstr>Relacionamento binário de grau 1:1</vt:lpstr>
      <vt:lpstr>Relacionamento binário de grau 1:1</vt:lpstr>
      <vt:lpstr>Relacionamento binário de grau 1:1</vt:lpstr>
      <vt:lpstr>Relacionamento binário de grau 1:1</vt:lpstr>
      <vt:lpstr>Relacionamento binário de grau 1:1</vt:lpstr>
      <vt:lpstr>Relacionamento binário de grau 1:N</vt:lpstr>
      <vt:lpstr>Relacionamento binário de grau 1:N</vt:lpstr>
      <vt:lpstr>Relacionamento binário de grau 1:N</vt:lpstr>
      <vt:lpstr>Relacionamento binário de grau 1:N</vt:lpstr>
      <vt:lpstr>Relacionamento binário de grau N:M</vt:lpstr>
      <vt:lpstr>Relacionamento binário de grau N:M</vt:lpstr>
      <vt:lpstr>Relacionamento binário múltiplos</vt:lpstr>
      <vt:lpstr>Relacionamento binário múltiplos</vt:lpstr>
      <vt:lpstr>Relacionamento binário múltiplos</vt:lpstr>
      <vt:lpstr>Relacionamento binário múltiplos</vt:lpstr>
      <vt:lpstr>Relacionamento binário múltiplos</vt:lpstr>
      <vt:lpstr>Relacionamento ternário</vt:lpstr>
      <vt:lpstr>Relacionamento ternário</vt:lpstr>
      <vt:lpstr>Resumo!</vt:lpstr>
      <vt:lpstr>Normalização de bancos de dados</vt:lpstr>
      <vt:lpstr>Normalização</vt:lpstr>
      <vt:lpstr>Normalização</vt:lpstr>
      <vt:lpstr>Anomalias de atualização</vt:lpstr>
      <vt:lpstr>Anomalias de atualização</vt:lpstr>
      <vt:lpstr>Anomalias de atualização</vt:lpstr>
      <vt:lpstr>Normalização de dados</vt:lpstr>
      <vt:lpstr>Definindo então!</vt:lpstr>
      <vt:lpstr>Processo de Normalização</vt:lpstr>
      <vt:lpstr>Tipos de Formas Normais</vt:lpstr>
      <vt:lpstr>Exemplo de tabela não normalizada</vt:lpstr>
      <vt:lpstr>1FN</vt:lpstr>
      <vt:lpstr>1FN</vt:lpstr>
      <vt:lpstr>1FN</vt:lpstr>
      <vt:lpstr>1FN</vt:lpstr>
      <vt:lpstr>1FN</vt:lpstr>
      <vt:lpstr>1FN</vt:lpstr>
      <vt:lpstr>2FN</vt:lpstr>
      <vt:lpstr>2FN</vt:lpstr>
      <vt:lpstr>2FN</vt:lpstr>
      <vt:lpstr>2FN</vt:lpstr>
      <vt:lpstr>2FN</vt:lpstr>
      <vt:lpstr>2FN</vt:lpstr>
      <vt:lpstr>3FN</vt:lpstr>
      <vt:lpstr>3FN</vt:lpstr>
      <vt:lpstr>3FN</vt:lpstr>
      <vt:lpstr>3FN</vt:lpstr>
      <vt:lpstr>3FN</vt:lpstr>
      <vt:lpstr>3FN</vt:lpstr>
      <vt:lpstr>3FN</vt:lpstr>
      <vt:lpstr>3FN</vt:lpstr>
      <vt:lpstr>3FN</vt:lpstr>
      <vt:lpstr>3FN</vt:lpstr>
      <vt:lpstr>Exercício 2 de Modelagem de Daos</vt:lpstr>
      <vt:lpstr>Na próxima aula...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de Business Intelligence e Análise de Dados</dc:title>
  <dc:creator>Rodrigo Silva Vilela Eiras</dc:creator>
  <cp:lastModifiedBy>Rodrigo Eiras</cp:lastModifiedBy>
  <cp:revision>7</cp:revision>
  <dcterms:created xsi:type="dcterms:W3CDTF">2021-07-20T18:31:53Z</dcterms:created>
  <dcterms:modified xsi:type="dcterms:W3CDTF">2022-02-18T10:00:22Z</dcterms:modified>
</cp:coreProperties>
</file>